
<file path=[Content_Types].xml><?xml version="1.0" encoding="utf-8"?>
<Types xmlns="http://schemas.openxmlformats.org/package/2006/content-types">
  <Default Extension="gif&amp;ehk=3jAEyyUDf05t7"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57" r:id="rId3"/>
    <p:sldId id="321" r:id="rId4"/>
    <p:sldId id="323" r:id="rId5"/>
    <p:sldId id="326" r:id="rId6"/>
    <p:sldId id="451" r:id="rId7"/>
    <p:sldId id="348" r:id="rId8"/>
    <p:sldId id="349" r:id="rId9"/>
    <p:sldId id="261" r:id="rId10"/>
    <p:sldId id="462" r:id="rId11"/>
    <p:sldId id="460" r:id="rId12"/>
    <p:sldId id="266" r:id="rId13"/>
    <p:sldId id="452" r:id="rId14"/>
    <p:sldId id="264" r:id="rId15"/>
    <p:sldId id="45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y carmody" initials="kc" lastIdx="0" clrIdx="0">
    <p:extLst>
      <p:ext uri="{19B8F6BF-5375-455C-9EA6-DF929625EA0E}">
        <p15:presenceInfo xmlns:p15="http://schemas.microsoft.com/office/powerpoint/2012/main" userId="8c1806667922646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07" autoAdjust="0"/>
    <p:restoredTop sz="94660"/>
  </p:normalViewPr>
  <p:slideViewPr>
    <p:cSldViewPr snapToGrid="0">
      <p:cViewPr varScale="1">
        <p:scale>
          <a:sx n="90" d="100"/>
          <a:sy n="90" d="100"/>
        </p:scale>
        <p:origin x="84"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y carmody" userId="513eb18c-753b-44b3-9983-0d9efb118926" providerId="ADAL" clId="{DDB2DB7E-7BC8-4A6A-84EC-D77FF64C015A}"/>
    <pc:docChg chg="custSel delSld modSld sldOrd">
      <pc:chgData name="Kathy carmody" userId="513eb18c-753b-44b3-9983-0d9efb118926" providerId="ADAL" clId="{DDB2DB7E-7BC8-4A6A-84EC-D77FF64C015A}" dt="2022-02-22T14:04:34.655" v="193" actId="2696"/>
      <pc:docMkLst>
        <pc:docMk/>
      </pc:docMkLst>
      <pc:sldChg chg="modSp mod">
        <pc:chgData name="Kathy carmody" userId="513eb18c-753b-44b3-9983-0d9efb118926" providerId="ADAL" clId="{DDB2DB7E-7BC8-4A6A-84EC-D77FF64C015A}" dt="2022-02-22T13:55:46.739" v="20" actId="20577"/>
        <pc:sldMkLst>
          <pc:docMk/>
          <pc:sldMk cId="1642343887" sldId="256"/>
        </pc:sldMkLst>
        <pc:spChg chg="mod">
          <ac:chgData name="Kathy carmody" userId="513eb18c-753b-44b3-9983-0d9efb118926" providerId="ADAL" clId="{DDB2DB7E-7BC8-4A6A-84EC-D77FF64C015A}" dt="2022-02-22T13:55:46.739" v="20" actId="20577"/>
          <ac:spMkLst>
            <pc:docMk/>
            <pc:sldMk cId="1642343887" sldId="256"/>
            <ac:spMk id="2" creationId="{00000000-0000-0000-0000-000000000000}"/>
          </ac:spMkLst>
        </pc:spChg>
        <pc:spChg chg="mod">
          <ac:chgData name="Kathy carmody" userId="513eb18c-753b-44b3-9983-0d9efb118926" providerId="ADAL" clId="{DDB2DB7E-7BC8-4A6A-84EC-D77FF64C015A}" dt="2022-02-22T13:55:32.753" v="2" actId="27636"/>
          <ac:spMkLst>
            <pc:docMk/>
            <pc:sldMk cId="1642343887" sldId="256"/>
            <ac:spMk id="3" creationId="{00000000-0000-0000-0000-000000000000}"/>
          </ac:spMkLst>
        </pc:spChg>
      </pc:sldChg>
      <pc:sldChg chg="modSp mod">
        <pc:chgData name="Kathy carmody" userId="513eb18c-753b-44b3-9983-0d9efb118926" providerId="ADAL" clId="{DDB2DB7E-7BC8-4A6A-84EC-D77FF64C015A}" dt="2022-02-22T14:01:56.722" v="151" actId="20577"/>
        <pc:sldMkLst>
          <pc:docMk/>
          <pc:sldMk cId="2494515771" sldId="257"/>
        </pc:sldMkLst>
        <pc:spChg chg="mod">
          <ac:chgData name="Kathy carmody" userId="513eb18c-753b-44b3-9983-0d9efb118926" providerId="ADAL" clId="{DDB2DB7E-7BC8-4A6A-84EC-D77FF64C015A}" dt="2022-02-22T14:01:56.722" v="151" actId="20577"/>
          <ac:spMkLst>
            <pc:docMk/>
            <pc:sldMk cId="2494515771" sldId="257"/>
            <ac:spMk id="3" creationId="{52820E52-3E3A-4E35-97B3-49BAEE01C9D3}"/>
          </ac:spMkLst>
        </pc:spChg>
      </pc:sldChg>
      <pc:sldChg chg="del">
        <pc:chgData name="Kathy carmody" userId="513eb18c-753b-44b3-9983-0d9efb118926" providerId="ADAL" clId="{DDB2DB7E-7BC8-4A6A-84EC-D77FF64C015A}" dt="2022-02-22T13:59:42.037" v="122" actId="2696"/>
        <pc:sldMkLst>
          <pc:docMk/>
          <pc:sldMk cId="3764646812" sldId="320"/>
        </pc:sldMkLst>
      </pc:sldChg>
      <pc:sldChg chg="modSp mod">
        <pc:chgData name="Kathy carmody" userId="513eb18c-753b-44b3-9983-0d9efb118926" providerId="ADAL" clId="{DDB2DB7E-7BC8-4A6A-84EC-D77FF64C015A}" dt="2022-02-22T13:59:00.521" v="120" actId="5793"/>
        <pc:sldMkLst>
          <pc:docMk/>
          <pc:sldMk cId="2399786895" sldId="321"/>
        </pc:sldMkLst>
        <pc:spChg chg="mod">
          <ac:chgData name="Kathy carmody" userId="513eb18c-753b-44b3-9983-0d9efb118926" providerId="ADAL" clId="{DDB2DB7E-7BC8-4A6A-84EC-D77FF64C015A}" dt="2022-02-22T13:59:00.521" v="120" actId="5793"/>
          <ac:spMkLst>
            <pc:docMk/>
            <pc:sldMk cId="2399786895" sldId="321"/>
            <ac:spMk id="2" creationId="{00000000-0000-0000-0000-000000000000}"/>
          </ac:spMkLst>
        </pc:spChg>
      </pc:sldChg>
      <pc:sldChg chg="del">
        <pc:chgData name="Kathy carmody" userId="513eb18c-753b-44b3-9983-0d9efb118926" providerId="ADAL" clId="{DDB2DB7E-7BC8-4A6A-84EC-D77FF64C015A}" dt="2022-02-22T14:02:21.101" v="153" actId="2696"/>
        <pc:sldMkLst>
          <pc:docMk/>
          <pc:sldMk cId="3482874696" sldId="344"/>
        </pc:sldMkLst>
      </pc:sldChg>
      <pc:sldChg chg="del">
        <pc:chgData name="Kathy carmody" userId="513eb18c-753b-44b3-9983-0d9efb118926" providerId="ADAL" clId="{DDB2DB7E-7BC8-4A6A-84EC-D77FF64C015A}" dt="2022-02-22T14:01:19.252" v="133" actId="2696"/>
        <pc:sldMkLst>
          <pc:docMk/>
          <pc:sldMk cId="3495204575" sldId="346"/>
        </pc:sldMkLst>
      </pc:sldChg>
      <pc:sldChg chg="del">
        <pc:chgData name="Kathy carmody" userId="513eb18c-753b-44b3-9983-0d9efb118926" providerId="ADAL" clId="{DDB2DB7E-7BC8-4A6A-84EC-D77FF64C015A}" dt="2022-02-22T14:02:16.013" v="152" actId="2696"/>
        <pc:sldMkLst>
          <pc:docMk/>
          <pc:sldMk cId="3501247522" sldId="347"/>
        </pc:sldMkLst>
      </pc:sldChg>
      <pc:sldChg chg="modSp mod">
        <pc:chgData name="Kathy carmody" userId="513eb18c-753b-44b3-9983-0d9efb118926" providerId="ADAL" clId="{DDB2DB7E-7BC8-4A6A-84EC-D77FF64C015A}" dt="2022-02-22T14:00:46.886" v="132" actId="20577"/>
        <pc:sldMkLst>
          <pc:docMk/>
          <pc:sldMk cId="2425715109" sldId="348"/>
        </pc:sldMkLst>
        <pc:spChg chg="mod">
          <ac:chgData name="Kathy carmody" userId="513eb18c-753b-44b3-9983-0d9efb118926" providerId="ADAL" clId="{DDB2DB7E-7BC8-4A6A-84EC-D77FF64C015A}" dt="2022-02-22T14:00:46.886" v="132" actId="20577"/>
          <ac:spMkLst>
            <pc:docMk/>
            <pc:sldMk cId="2425715109" sldId="348"/>
            <ac:spMk id="5" creationId="{00000000-0000-0000-0000-000000000000}"/>
          </ac:spMkLst>
        </pc:spChg>
      </pc:sldChg>
      <pc:sldChg chg="del">
        <pc:chgData name="Kathy carmody" userId="513eb18c-753b-44b3-9983-0d9efb118926" providerId="ADAL" clId="{DDB2DB7E-7BC8-4A6A-84EC-D77FF64C015A}" dt="2022-02-22T14:03:26.812" v="157" actId="2696"/>
        <pc:sldMkLst>
          <pc:docMk/>
          <pc:sldMk cId="3153729480" sldId="378"/>
        </pc:sldMkLst>
      </pc:sldChg>
      <pc:sldChg chg="del">
        <pc:chgData name="Kathy carmody" userId="513eb18c-753b-44b3-9983-0d9efb118926" providerId="ADAL" clId="{DDB2DB7E-7BC8-4A6A-84EC-D77FF64C015A}" dt="2022-02-22T14:00:02.678" v="124" actId="2696"/>
        <pc:sldMkLst>
          <pc:docMk/>
          <pc:sldMk cId="1147609764" sldId="439"/>
        </pc:sldMkLst>
      </pc:sldChg>
      <pc:sldChg chg="del">
        <pc:chgData name="Kathy carmody" userId="513eb18c-753b-44b3-9983-0d9efb118926" providerId="ADAL" clId="{DDB2DB7E-7BC8-4A6A-84EC-D77FF64C015A}" dt="2022-02-22T13:59:58.753" v="123" actId="2696"/>
        <pc:sldMkLst>
          <pc:docMk/>
          <pc:sldMk cId="3212901982" sldId="440"/>
        </pc:sldMkLst>
      </pc:sldChg>
      <pc:sldChg chg="del">
        <pc:chgData name="Kathy carmody" userId="513eb18c-753b-44b3-9983-0d9efb118926" providerId="ADAL" clId="{DDB2DB7E-7BC8-4A6A-84EC-D77FF64C015A}" dt="2022-02-22T13:59:33.197" v="121" actId="2696"/>
        <pc:sldMkLst>
          <pc:docMk/>
          <pc:sldMk cId="1493296261" sldId="442"/>
        </pc:sldMkLst>
      </pc:sldChg>
      <pc:sldChg chg="addSp delSp modSp mod ord">
        <pc:chgData name="Kathy carmody" userId="513eb18c-753b-44b3-9983-0d9efb118926" providerId="ADAL" clId="{DDB2DB7E-7BC8-4A6A-84EC-D77FF64C015A}" dt="2022-02-22T14:01:36.287" v="137" actId="1076"/>
        <pc:sldMkLst>
          <pc:docMk/>
          <pc:sldMk cId="2682887405" sldId="451"/>
        </pc:sldMkLst>
        <pc:spChg chg="add del mod">
          <ac:chgData name="Kathy carmody" userId="513eb18c-753b-44b3-9983-0d9efb118926" providerId="ADAL" clId="{DDB2DB7E-7BC8-4A6A-84EC-D77FF64C015A}" dt="2022-02-22T14:01:32.499" v="136" actId="21"/>
          <ac:spMkLst>
            <pc:docMk/>
            <pc:sldMk cId="2682887405" sldId="451"/>
            <ac:spMk id="3" creationId="{1F7BFBF5-A07A-43C8-98F5-C7560DFD860D}"/>
          </ac:spMkLst>
        </pc:spChg>
        <pc:spChg chg="del mod">
          <ac:chgData name="Kathy carmody" userId="513eb18c-753b-44b3-9983-0d9efb118926" providerId="ADAL" clId="{DDB2DB7E-7BC8-4A6A-84EC-D77FF64C015A}" dt="2022-02-22T14:00:22.966" v="128" actId="21"/>
          <ac:spMkLst>
            <pc:docMk/>
            <pc:sldMk cId="2682887405" sldId="451"/>
            <ac:spMk id="7" creationId="{E791F7A0-4641-45BE-81E9-6B0085C5472C}"/>
          </ac:spMkLst>
        </pc:spChg>
        <pc:spChg chg="mod">
          <ac:chgData name="Kathy carmody" userId="513eb18c-753b-44b3-9983-0d9efb118926" providerId="ADAL" clId="{DDB2DB7E-7BC8-4A6A-84EC-D77FF64C015A}" dt="2022-02-22T14:01:36.287" v="137" actId="1076"/>
          <ac:spMkLst>
            <pc:docMk/>
            <pc:sldMk cId="2682887405" sldId="451"/>
            <ac:spMk id="8" creationId="{D38D7EA3-2396-46A4-9F31-38E2D6120624}"/>
          </ac:spMkLst>
        </pc:spChg>
        <pc:spChg chg="del mod">
          <ac:chgData name="Kathy carmody" userId="513eb18c-753b-44b3-9983-0d9efb118926" providerId="ADAL" clId="{DDB2DB7E-7BC8-4A6A-84EC-D77FF64C015A}" dt="2022-02-22T14:01:27.364" v="135" actId="21"/>
          <ac:spMkLst>
            <pc:docMk/>
            <pc:sldMk cId="2682887405" sldId="451"/>
            <ac:spMk id="9" creationId="{71AB6BB0-1A26-45BE-A3D4-BC515F73BC06}"/>
          </ac:spMkLst>
        </pc:spChg>
      </pc:sldChg>
      <pc:sldChg chg="del">
        <pc:chgData name="Kathy carmody" userId="513eb18c-753b-44b3-9983-0d9efb118926" providerId="ADAL" clId="{DDB2DB7E-7BC8-4A6A-84EC-D77FF64C015A}" dt="2022-02-22T14:04:07.727" v="191" actId="47"/>
        <pc:sldMkLst>
          <pc:docMk/>
          <pc:sldMk cId="2087143977" sldId="453"/>
        </pc:sldMkLst>
      </pc:sldChg>
      <pc:sldChg chg="del">
        <pc:chgData name="Kathy carmody" userId="513eb18c-753b-44b3-9983-0d9efb118926" providerId="ADAL" clId="{DDB2DB7E-7BC8-4A6A-84EC-D77FF64C015A}" dt="2022-02-22T14:04:16.472" v="192" actId="2696"/>
        <pc:sldMkLst>
          <pc:docMk/>
          <pc:sldMk cId="727033873" sldId="454"/>
        </pc:sldMkLst>
      </pc:sldChg>
      <pc:sldChg chg="del">
        <pc:chgData name="Kathy carmody" userId="513eb18c-753b-44b3-9983-0d9efb118926" providerId="ADAL" clId="{DDB2DB7E-7BC8-4A6A-84EC-D77FF64C015A}" dt="2022-02-22T14:04:34.655" v="193" actId="2696"/>
        <pc:sldMkLst>
          <pc:docMk/>
          <pc:sldMk cId="2040486039" sldId="456"/>
        </pc:sldMkLst>
      </pc:sldChg>
      <pc:sldChg chg="del">
        <pc:chgData name="Kathy carmody" userId="513eb18c-753b-44b3-9983-0d9efb118926" providerId="ADAL" clId="{DDB2DB7E-7BC8-4A6A-84EC-D77FF64C015A}" dt="2022-02-22T14:02:30.174" v="154" actId="2696"/>
        <pc:sldMkLst>
          <pc:docMk/>
          <pc:sldMk cId="2611695702" sldId="457"/>
        </pc:sldMkLst>
      </pc:sldChg>
      <pc:sldChg chg="del">
        <pc:chgData name="Kathy carmody" userId="513eb18c-753b-44b3-9983-0d9efb118926" providerId="ADAL" clId="{DDB2DB7E-7BC8-4A6A-84EC-D77FF64C015A}" dt="2022-02-22T14:02:34.209" v="155" actId="2696"/>
        <pc:sldMkLst>
          <pc:docMk/>
          <pc:sldMk cId="1309101932" sldId="459"/>
        </pc:sldMkLst>
      </pc:sldChg>
      <pc:sldChg chg="modSp mod">
        <pc:chgData name="Kathy carmody" userId="513eb18c-753b-44b3-9983-0d9efb118926" providerId="ADAL" clId="{DDB2DB7E-7BC8-4A6A-84EC-D77FF64C015A}" dt="2022-02-22T14:03:53.150" v="190" actId="20577"/>
        <pc:sldMkLst>
          <pc:docMk/>
          <pc:sldMk cId="2176992038" sldId="460"/>
        </pc:sldMkLst>
        <pc:spChg chg="mod">
          <ac:chgData name="Kathy carmody" userId="513eb18c-753b-44b3-9983-0d9efb118926" providerId="ADAL" clId="{DDB2DB7E-7BC8-4A6A-84EC-D77FF64C015A}" dt="2022-02-22T14:03:53.150" v="190" actId="20577"/>
          <ac:spMkLst>
            <pc:docMk/>
            <pc:sldMk cId="2176992038" sldId="460"/>
            <ac:spMk id="4" creationId="{294DA68D-10AE-4A03-A915-EEB45CDE98BD}"/>
          </ac:spMkLst>
        </pc:spChg>
      </pc:sldChg>
      <pc:sldChg chg="del">
        <pc:chgData name="Kathy carmody" userId="513eb18c-753b-44b3-9983-0d9efb118926" providerId="ADAL" clId="{DDB2DB7E-7BC8-4A6A-84EC-D77FF64C015A}" dt="2022-02-22T14:02:45.495" v="156" actId="2696"/>
        <pc:sldMkLst>
          <pc:docMk/>
          <pc:sldMk cId="1721713584" sldId="461"/>
        </pc:sldMkLst>
      </pc:sldChg>
      <pc:sldChg chg="del">
        <pc:chgData name="Kathy carmody" userId="513eb18c-753b-44b3-9983-0d9efb118926" providerId="ADAL" clId="{DDB2DB7E-7BC8-4A6A-84EC-D77FF64C015A}" dt="2022-02-22T14:03:31.019" v="158" actId="2696"/>
        <pc:sldMkLst>
          <pc:docMk/>
          <pc:sldMk cId="2306254743" sldId="463"/>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45B3FB-C2A0-4B8C-9BD2-AF29BA143F58}"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253D365C-0750-451E-9906-64CFCD3E42C2}">
      <dgm:prSet/>
      <dgm:spPr/>
      <dgm:t>
        <a:bodyPr/>
        <a:lstStyle/>
        <a:p>
          <a:r>
            <a:rPr lang="en-US" b="1"/>
            <a:t>Settings must be integrated in and facilitate full access to the greater community;  </a:t>
          </a:r>
          <a:endParaRPr lang="en-US"/>
        </a:p>
      </dgm:t>
    </dgm:pt>
    <dgm:pt modelId="{138FCDD3-B101-4314-B60F-360EC8000D12}" type="parTrans" cxnId="{DA3B52EE-FAF3-4A92-851B-542EED05A479}">
      <dgm:prSet/>
      <dgm:spPr/>
      <dgm:t>
        <a:bodyPr/>
        <a:lstStyle/>
        <a:p>
          <a:endParaRPr lang="en-US"/>
        </a:p>
      </dgm:t>
    </dgm:pt>
    <dgm:pt modelId="{714F7769-516D-46D3-BEB7-8BD9B2410876}" type="sibTrans" cxnId="{DA3B52EE-FAF3-4A92-851B-542EED05A479}">
      <dgm:prSet/>
      <dgm:spPr/>
      <dgm:t>
        <a:bodyPr/>
        <a:lstStyle/>
        <a:p>
          <a:endParaRPr lang="en-US"/>
        </a:p>
      </dgm:t>
    </dgm:pt>
    <dgm:pt modelId="{2A9B844A-DB6C-4758-85E9-8670CBBF4E8C}">
      <dgm:prSet/>
      <dgm:spPr/>
      <dgm:t>
        <a:bodyPr/>
        <a:lstStyle/>
        <a:p>
          <a:r>
            <a:rPr lang="en-US" b="1"/>
            <a:t>Optimize autonomy and independence in making life choices; </a:t>
          </a:r>
          <a:endParaRPr lang="en-US"/>
        </a:p>
      </dgm:t>
    </dgm:pt>
    <dgm:pt modelId="{0CB7EC0D-93C5-45F2-9516-898F96549C78}" type="parTrans" cxnId="{D428A1F5-6D6D-4DF4-859B-7565A2B82C12}">
      <dgm:prSet/>
      <dgm:spPr/>
      <dgm:t>
        <a:bodyPr/>
        <a:lstStyle/>
        <a:p>
          <a:endParaRPr lang="en-US"/>
        </a:p>
      </dgm:t>
    </dgm:pt>
    <dgm:pt modelId="{36F1C51A-EF3D-4736-8C01-99990EC6E932}" type="sibTrans" cxnId="{D428A1F5-6D6D-4DF4-859B-7565A2B82C12}">
      <dgm:prSet/>
      <dgm:spPr/>
      <dgm:t>
        <a:bodyPr/>
        <a:lstStyle/>
        <a:p>
          <a:endParaRPr lang="en-US"/>
        </a:p>
      </dgm:t>
    </dgm:pt>
    <dgm:pt modelId="{42E5AAC5-87D2-45A0-971E-F9265884FF67}">
      <dgm:prSet/>
      <dgm:spPr/>
      <dgm:t>
        <a:bodyPr/>
        <a:lstStyle/>
        <a:p>
          <a:r>
            <a:rPr lang="en-US" b="1"/>
            <a:t>Be chosen by the individual from among residential and day options, including non-disability specific settings; </a:t>
          </a:r>
          <a:endParaRPr lang="en-US"/>
        </a:p>
      </dgm:t>
    </dgm:pt>
    <dgm:pt modelId="{4FCC36E0-9727-4C69-A20A-5A19E1F8DDF0}" type="parTrans" cxnId="{CAEDFFF3-46FA-439B-955A-B8E644631F92}">
      <dgm:prSet/>
      <dgm:spPr/>
      <dgm:t>
        <a:bodyPr/>
        <a:lstStyle/>
        <a:p>
          <a:endParaRPr lang="en-US"/>
        </a:p>
      </dgm:t>
    </dgm:pt>
    <dgm:pt modelId="{E5526BF9-7450-4F0B-A45C-4BBB91F9419A}" type="sibTrans" cxnId="{CAEDFFF3-46FA-439B-955A-B8E644631F92}">
      <dgm:prSet/>
      <dgm:spPr/>
      <dgm:t>
        <a:bodyPr/>
        <a:lstStyle/>
        <a:p>
          <a:endParaRPr lang="en-US"/>
        </a:p>
      </dgm:t>
    </dgm:pt>
    <dgm:pt modelId="{439BD08C-C92B-42F5-8FCD-A44BE87A311E}">
      <dgm:prSet/>
      <dgm:spPr/>
      <dgm:t>
        <a:bodyPr/>
        <a:lstStyle/>
        <a:p>
          <a:r>
            <a:rPr lang="en-US" b="1"/>
            <a:t>Ensure the right to privacy, dignity, respect and freedom from coercion and restraint; </a:t>
          </a:r>
          <a:endParaRPr lang="en-US"/>
        </a:p>
      </dgm:t>
    </dgm:pt>
    <dgm:pt modelId="{4D8E780A-B4CC-4F5A-B9C7-5DDC9C37CC26}" type="parTrans" cxnId="{BBC22570-D0B0-45AF-B7CA-B25CF89B79A6}">
      <dgm:prSet/>
      <dgm:spPr/>
      <dgm:t>
        <a:bodyPr/>
        <a:lstStyle/>
        <a:p>
          <a:endParaRPr lang="en-US"/>
        </a:p>
      </dgm:t>
    </dgm:pt>
    <dgm:pt modelId="{B7F19A69-4108-4174-B443-716560270FF2}" type="sibTrans" cxnId="{BBC22570-D0B0-45AF-B7CA-B25CF89B79A6}">
      <dgm:prSet/>
      <dgm:spPr/>
      <dgm:t>
        <a:bodyPr/>
        <a:lstStyle/>
        <a:p>
          <a:endParaRPr lang="en-US"/>
        </a:p>
      </dgm:t>
    </dgm:pt>
    <dgm:pt modelId="{21E88115-94F0-4822-8CBB-1E1EF3B04178}">
      <dgm:prSet/>
      <dgm:spPr/>
      <dgm:t>
        <a:bodyPr/>
        <a:lstStyle/>
        <a:p>
          <a:r>
            <a:rPr lang="en-US" b="1"/>
            <a:t>Provide an opportunity to seek competitive employment; </a:t>
          </a:r>
          <a:endParaRPr lang="en-US"/>
        </a:p>
      </dgm:t>
    </dgm:pt>
    <dgm:pt modelId="{ED0F54A2-8D97-40A9-B674-A1865941DD41}" type="parTrans" cxnId="{5616B463-E7BC-40D4-B327-4FFCE8836A3E}">
      <dgm:prSet/>
      <dgm:spPr/>
      <dgm:t>
        <a:bodyPr/>
        <a:lstStyle/>
        <a:p>
          <a:endParaRPr lang="en-US"/>
        </a:p>
      </dgm:t>
    </dgm:pt>
    <dgm:pt modelId="{DFCFBB79-943E-46B3-867C-FCB1D886D9E4}" type="sibTrans" cxnId="{5616B463-E7BC-40D4-B327-4FFCE8836A3E}">
      <dgm:prSet/>
      <dgm:spPr/>
      <dgm:t>
        <a:bodyPr/>
        <a:lstStyle/>
        <a:p>
          <a:endParaRPr lang="en-US"/>
        </a:p>
      </dgm:t>
    </dgm:pt>
    <dgm:pt modelId="{1C04C54E-868E-47E2-A847-0F30E44C25DC}">
      <dgm:prSet/>
      <dgm:spPr/>
      <dgm:t>
        <a:bodyPr/>
        <a:lstStyle/>
        <a:p>
          <a:r>
            <a:rPr lang="en-US" b="1"/>
            <a:t>Provide individuals an option to choose a private unit in a residential setting; and  </a:t>
          </a:r>
          <a:endParaRPr lang="en-US"/>
        </a:p>
      </dgm:t>
    </dgm:pt>
    <dgm:pt modelId="{57867795-3311-48AD-B15D-B533D70E22E8}" type="parTrans" cxnId="{10552328-7781-4C03-B192-449A384D933B}">
      <dgm:prSet/>
      <dgm:spPr/>
      <dgm:t>
        <a:bodyPr/>
        <a:lstStyle/>
        <a:p>
          <a:endParaRPr lang="en-US"/>
        </a:p>
      </dgm:t>
    </dgm:pt>
    <dgm:pt modelId="{D4F79883-5544-45A5-8659-E706D5A034CD}" type="sibTrans" cxnId="{10552328-7781-4C03-B192-449A384D933B}">
      <dgm:prSet/>
      <dgm:spPr/>
      <dgm:t>
        <a:bodyPr/>
        <a:lstStyle/>
        <a:p>
          <a:endParaRPr lang="en-US"/>
        </a:p>
      </dgm:t>
    </dgm:pt>
    <dgm:pt modelId="{DE7AA559-90A3-47BA-A2B1-95A7CCE1C061}">
      <dgm:prSet/>
      <dgm:spPr/>
      <dgm:t>
        <a:bodyPr/>
        <a:lstStyle/>
        <a:p>
          <a:r>
            <a:rPr lang="en-US" b="1"/>
            <a:t>Facilitate choice of services and who provides the service</a:t>
          </a:r>
          <a:endParaRPr lang="en-US"/>
        </a:p>
      </dgm:t>
    </dgm:pt>
    <dgm:pt modelId="{93D6B4D0-267A-4971-8258-1278EB1FC78A}" type="parTrans" cxnId="{1537A159-EF7E-4DCD-BBCF-B9EADC5C640A}">
      <dgm:prSet/>
      <dgm:spPr/>
      <dgm:t>
        <a:bodyPr/>
        <a:lstStyle/>
        <a:p>
          <a:endParaRPr lang="en-US"/>
        </a:p>
      </dgm:t>
    </dgm:pt>
    <dgm:pt modelId="{E448472E-7066-4E2D-81D6-AED3CF23B917}" type="sibTrans" cxnId="{1537A159-EF7E-4DCD-BBCF-B9EADC5C640A}">
      <dgm:prSet/>
      <dgm:spPr/>
      <dgm:t>
        <a:bodyPr/>
        <a:lstStyle/>
        <a:p>
          <a:endParaRPr lang="en-US"/>
        </a:p>
      </dgm:t>
    </dgm:pt>
    <dgm:pt modelId="{608F3577-AF58-40B5-BF65-E6CD5278397C}">
      <dgm:prSet/>
      <dgm:spPr/>
      <dgm:t>
        <a:bodyPr/>
        <a:lstStyle/>
        <a:p>
          <a:r>
            <a:rPr lang="en-US" b="1"/>
            <a:t>Defines settings that are presumed  to be institutional</a:t>
          </a:r>
          <a:endParaRPr lang="en-US"/>
        </a:p>
      </dgm:t>
    </dgm:pt>
    <dgm:pt modelId="{42A47A49-3986-400B-9D59-B301F5D62E73}" type="parTrans" cxnId="{D0D6AC9E-9B30-494D-91A1-18C40D373773}">
      <dgm:prSet/>
      <dgm:spPr/>
      <dgm:t>
        <a:bodyPr/>
        <a:lstStyle/>
        <a:p>
          <a:endParaRPr lang="en-US"/>
        </a:p>
      </dgm:t>
    </dgm:pt>
    <dgm:pt modelId="{55040FFD-D32D-4472-9DB9-14E42D637B4D}" type="sibTrans" cxnId="{D0D6AC9E-9B30-494D-91A1-18C40D373773}">
      <dgm:prSet/>
      <dgm:spPr/>
      <dgm:t>
        <a:bodyPr/>
        <a:lstStyle/>
        <a:p>
          <a:endParaRPr lang="en-US"/>
        </a:p>
      </dgm:t>
    </dgm:pt>
    <dgm:pt modelId="{C42292AF-8FD2-4AF1-BD78-1FA1E310157E}" type="pres">
      <dgm:prSet presAssocID="{4A45B3FB-C2A0-4B8C-9BD2-AF29BA143F58}" presName="diagram" presStyleCnt="0">
        <dgm:presLayoutVars>
          <dgm:dir/>
          <dgm:resizeHandles val="exact"/>
        </dgm:presLayoutVars>
      </dgm:prSet>
      <dgm:spPr/>
    </dgm:pt>
    <dgm:pt modelId="{D6E02C61-685E-4E4E-83C0-2E75B0796FB9}" type="pres">
      <dgm:prSet presAssocID="{253D365C-0750-451E-9906-64CFCD3E42C2}" presName="node" presStyleLbl="node1" presStyleIdx="0" presStyleCnt="8">
        <dgm:presLayoutVars>
          <dgm:bulletEnabled val="1"/>
        </dgm:presLayoutVars>
      </dgm:prSet>
      <dgm:spPr/>
    </dgm:pt>
    <dgm:pt modelId="{FA5D318D-23B0-4DAF-BC3F-CDF695CE8ABE}" type="pres">
      <dgm:prSet presAssocID="{714F7769-516D-46D3-BEB7-8BD9B2410876}" presName="sibTrans" presStyleCnt="0"/>
      <dgm:spPr/>
    </dgm:pt>
    <dgm:pt modelId="{AE4CDEF0-368A-4ADB-88A1-84B8D1AEBEF9}" type="pres">
      <dgm:prSet presAssocID="{2A9B844A-DB6C-4758-85E9-8670CBBF4E8C}" presName="node" presStyleLbl="node1" presStyleIdx="1" presStyleCnt="8">
        <dgm:presLayoutVars>
          <dgm:bulletEnabled val="1"/>
        </dgm:presLayoutVars>
      </dgm:prSet>
      <dgm:spPr/>
    </dgm:pt>
    <dgm:pt modelId="{548F770C-501C-4793-8724-BFE7CC8B5F74}" type="pres">
      <dgm:prSet presAssocID="{36F1C51A-EF3D-4736-8C01-99990EC6E932}" presName="sibTrans" presStyleCnt="0"/>
      <dgm:spPr/>
    </dgm:pt>
    <dgm:pt modelId="{FC9F13B1-4F11-45B8-B3BA-7DA73A5580A7}" type="pres">
      <dgm:prSet presAssocID="{42E5AAC5-87D2-45A0-971E-F9265884FF67}" presName="node" presStyleLbl="node1" presStyleIdx="2" presStyleCnt="8">
        <dgm:presLayoutVars>
          <dgm:bulletEnabled val="1"/>
        </dgm:presLayoutVars>
      </dgm:prSet>
      <dgm:spPr/>
    </dgm:pt>
    <dgm:pt modelId="{BF9630A9-C780-4FE3-9171-D717E12B2A04}" type="pres">
      <dgm:prSet presAssocID="{E5526BF9-7450-4F0B-A45C-4BBB91F9419A}" presName="sibTrans" presStyleCnt="0"/>
      <dgm:spPr/>
    </dgm:pt>
    <dgm:pt modelId="{5AD7D2A1-177C-4B0B-90B2-45323829FB4D}" type="pres">
      <dgm:prSet presAssocID="{439BD08C-C92B-42F5-8FCD-A44BE87A311E}" presName="node" presStyleLbl="node1" presStyleIdx="3" presStyleCnt="8">
        <dgm:presLayoutVars>
          <dgm:bulletEnabled val="1"/>
        </dgm:presLayoutVars>
      </dgm:prSet>
      <dgm:spPr/>
    </dgm:pt>
    <dgm:pt modelId="{4CAA2DF3-B695-4D93-BFD7-BEF57CD57B7B}" type="pres">
      <dgm:prSet presAssocID="{B7F19A69-4108-4174-B443-716560270FF2}" presName="sibTrans" presStyleCnt="0"/>
      <dgm:spPr/>
    </dgm:pt>
    <dgm:pt modelId="{50AF524F-E103-488E-88E1-23E387F9DA72}" type="pres">
      <dgm:prSet presAssocID="{21E88115-94F0-4822-8CBB-1E1EF3B04178}" presName="node" presStyleLbl="node1" presStyleIdx="4" presStyleCnt="8">
        <dgm:presLayoutVars>
          <dgm:bulletEnabled val="1"/>
        </dgm:presLayoutVars>
      </dgm:prSet>
      <dgm:spPr/>
    </dgm:pt>
    <dgm:pt modelId="{7319FCBC-821B-473E-9156-20A57E38D958}" type="pres">
      <dgm:prSet presAssocID="{DFCFBB79-943E-46B3-867C-FCB1D886D9E4}" presName="sibTrans" presStyleCnt="0"/>
      <dgm:spPr/>
    </dgm:pt>
    <dgm:pt modelId="{184E728E-A4A1-4C8F-8EAA-92E955146C35}" type="pres">
      <dgm:prSet presAssocID="{1C04C54E-868E-47E2-A847-0F30E44C25DC}" presName="node" presStyleLbl="node1" presStyleIdx="5" presStyleCnt="8">
        <dgm:presLayoutVars>
          <dgm:bulletEnabled val="1"/>
        </dgm:presLayoutVars>
      </dgm:prSet>
      <dgm:spPr/>
    </dgm:pt>
    <dgm:pt modelId="{58E554B2-09E3-45AC-9C4F-9D58296C6653}" type="pres">
      <dgm:prSet presAssocID="{D4F79883-5544-45A5-8659-E706D5A034CD}" presName="sibTrans" presStyleCnt="0"/>
      <dgm:spPr/>
    </dgm:pt>
    <dgm:pt modelId="{4FDFAC92-AE5B-4C6E-B188-52E43798E464}" type="pres">
      <dgm:prSet presAssocID="{DE7AA559-90A3-47BA-A2B1-95A7CCE1C061}" presName="node" presStyleLbl="node1" presStyleIdx="6" presStyleCnt="8">
        <dgm:presLayoutVars>
          <dgm:bulletEnabled val="1"/>
        </dgm:presLayoutVars>
      </dgm:prSet>
      <dgm:spPr/>
    </dgm:pt>
    <dgm:pt modelId="{98B2792F-9387-4A8F-8A2C-C42EE1C6D9F6}" type="pres">
      <dgm:prSet presAssocID="{E448472E-7066-4E2D-81D6-AED3CF23B917}" presName="sibTrans" presStyleCnt="0"/>
      <dgm:spPr/>
    </dgm:pt>
    <dgm:pt modelId="{1567758E-F8D3-4353-93A3-03F2A32D40EA}" type="pres">
      <dgm:prSet presAssocID="{608F3577-AF58-40B5-BF65-E6CD5278397C}" presName="node" presStyleLbl="node1" presStyleIdx="7" presStyleCnt="8">
        <dgm:presLayoutVars>
          <dgm:bulletEnabled val="1"/>
        </dgm:presLayoutVars>
      </dgm:prSet>
      <dgm:spPr/>
    </dgm:pt>
  </dgm:ptLst>
  <dgm:cxnLst>
    <dgm:cxn modelId="{23A55017-1350-4814-806E-D9D69CED19A2}" type="presOf" srcId="{21E88115-94F0-4822-8CBB-1E1EF3B04178}" destId="{50AF524F-E103-488E-88E1-23E387F9DA72}" srcOrd="0" destOrd="0" presId="urn:microsoft.com/office/officeart/2005/8/layout/default"/>
    <dgm:cxn modelId="{10552328-7781-4C03-B192-449A384D933B}" srcId="{4A45B3FB-C2A0-4B8C-9BD2-AF29BA143F58}" destId="{1C04C54E-868E-47E2-A847-0F30E44C25DC}" srcOrd="5" destOrd="0" parTransId="{57867795-3311-48AD-B15D-B533D70E22E8}" sibTransId="{D4F79883-5544-45A5-8659-E706D5A034CD}"/>
    <dgm:cxn modelId="{5616B463-E7BC-40D4-B327-4FFCE8836A3E}" srcId="{4A45B3FB-C2A0-4B8C-9BD2-AF29BA143F58}" destId="{21E88115-94F0-4822-8CBB-1E1EF3B04178}" srcOrd="4" destOrd="0" parTransId="{ED0F54A2-8D97-40A9-B674-A1865941DD41}" sibTransId="{DFCFBB79-943E-46B3-867C-FCB1D886D9E4}"/>
    <dgm:cxn modelId="{25D3204B-B675-421D-B4E8-B0C83D0BDF38}" type="presOf" srcId="{2A9B844A-DB6C-4758-85E9-8670CBBF4E8C}" destId="{AE4CDEF0-368A-4ADB-88A1-84B8D1AEBEF9}" srcOrd="0" destOrd="0" presId="urn:microsoft.com/office/officeart/2005/8/layout/default"/>
    <dgm:cxn modelId="{563E814D-C28C-4652-A883-019151407757}" type="presOf" srcId="{608F3577-AF58-40B5-BF65-E6CD5278397C}" destId="{1567758E-F8D3-4353-93A3-03F2A32D40EA}" srcOrd="0" destOrd="0" presId="urn:microsoft.com/office/officeart/2005/8/layout/default"/>
    <dgm:cxn modelId="{BBC22570-D0B0-45AF-B7CA-B25CF89B79A6}" srcId="{4A45B3FB-C2A0-4B8C-9BD2-AF29BA143F58}" destId="{439BD08C-C92B-42F5-8FCD-A44BE87A311E}" srcOrd="3" destOrd="0" parTransId="{4D8E780A-B4CC-4F5A-B9C7-5DDC9C37CC26}" sibTransId="{B7F19A69-4108-4174-B443-716560270FF2}"/>
    <dgm:cxn modelId="{1537A159-EF7E-4DCD-BBCF-B9EADC5C640A}" srcId="{4A45B3FB-C2A0-4B8C-9BD2-AF29BA143F58}" destId="{DE7AA559-90A3-47BA-A2B1-95A7CCE1C061}" srcOrd="6" destOrd="0" parTransId="{93D6B4D0-267A-4971-8258-1278EB1FC78A}" sibTransId="{E448472E-7066-4E2D-81D6-AED3CF23B917}"/>
    <dgm:cxn modelId="{1DA8DE8F-3F2D-4B02-9726-1B11A5613393}" type="presOf" srcId="{DE7AA559-90A3-47BA-A2B1-95A7CCE1C061}" destId="{4FDFAC92-AE5B-4C6E-B188-52E43798E464}" srcOrd="0" destOrd="0" presId="urn:microsoft.com/office/officeart/2005/8/layout/default"/>
    <dgm:cxn modelId="{44D07391-91F5-49F4-A824-2B3BD973A283}" type="presOf" srcId="{1C04C54E-868E-47E2-A847-0F30E44C25DC}" destId="{184E728E-A4A1-4C8F-8EAA-92E955146C35}" srcOrd="0" destOrd="0" presId="urn:microsoft.com/office/officeart/2005/8/layout/default"/>
    <dgm:cxn modelId="{37DD1F93-C335-455A-A9F8-594A2A55B1A2}" type="presOf" srcId="{4A45B3FB-C2A0-4B8C-9BD2-AF29BA143F58}" destId="{C42292AF-8FD2-4AF1-BD78-1FA1E310157E}" srcOrd="0" destOrd="0" presId="urn:microsoft.com/office/officeart/2005/8/layout/default"/>
    <dgm:cxn modelId="{BF35C994-9E41-471E-8F34-059416D4BBA9}" type="presOf" srcId="{439BD08C-C92B-42F5-8FCD-A44BE87A311E}" destId="{5AD7D2A1-177C-4B0B-90B2-45323829FB4D}" srcOrd="0" destOrd="0" presId="urn:microsoft.com/office/officeart/2005/8/layout/default"/>
    <dgm:cxn modelId="{D0D6AC9E-9B30-494D-91A1-18C40D373773}" srcId="{4A45B3FB-C2A0-4B8C-9BD2-AF29BA143F58}" destId="{608F3577-AF58-40B5-BF65-E6CD5278397C}" srcOrd="7" destOrd="0" parTransId="{42A47A49-3986-400B-9D59-B301F5D62E73}" sibTransId="{55040FFD-D32D-4472-9DB9-14E42D637B4D}"/>
    <dgm:cxn modelId="{8BAC7CDF-61A6-4EC2-AE07-D497745DF0BF}" type="presOf" srcId="{253D365C-0750-451E-9906-64CFCD3E42C2}" destId="{D6E02C61-685E-4E4E-83C0-2E75B0796FB9}" srcOrd="0" destOrd="0" presId="urn:microsoft.com/office/officeart/2005/8/layout/default"/>
    <dgm:cxn modelId="{506363EB-E68D-439C-90EE-A8E075A44683}" type="presOf" srcId="{42E5AAC5-87D2-45A0-971E-F9265884FF67}" destId="{FC9F13B1-4F11-45B8-B3BA-7DA73A5580A7}" srcOrd="0" destOrd="0" presId="urn:microsoft.com/office/officeart/2005/8/layout/default"/>
    <dgm:cxn modelId="{DA3B52EE-FAF3-4A92-851B-542EED05A479}" srcId="{4A45B3FB-C2A0-4B8C-9BD2-AF29BA143F58}" destId="{253D365C-0750-451E-9906-64CFCD3E42C2}" srcOrd="0" destOrd="0" parTransId="{138FCDD3-B101-4314-B60F-360EC8000D12}" sibTransId="{714F7769-516D-46D3-BEB7-8BD9B2410876}"/>
    <dgm:cxn modelId="{CAEDFFF3-46FA-439B-955A-B8E644631F92}" srcId="{4A45B3FB-C2A0-4B8C-9BD2-AF29BA143F58}" destId="{42E5AAC5-87D2-45A0-971E-F9265884FF67}" srcOrd="2" destOrd="0" parTransId="{4FCC36E0-9727-4C69-A20A-5A19E1F8DDF0}" sibTransId="{E5526BF9-7450-4F0B-A45C-4BBB91F9419A}"/>
    <dgm:cxn modelId="{D428A1F5-6D6D-4DF4-859B-7565A2B82C12}" srcId="{4A45B3FB-C2A0-4B8C-9BD2-AF29BA143F58}" destId="{2A9B844A-DB6C-4758-85E9-8670CBBF4E8C}" srcOrd="1" destOrd="0" parTransId="{0CB7EC0D-93C5-45F2-9516-898F96549C78}" sibTransId="{36F1C51A-EF3D-4736-8C01-99990EC6E932}"/>
    <dgm:cxn modelId="{EAB7CF36-9A01-4E1D-BA79-1CD375D9297D}" type="presParOf" srcId="{C42292AF-8FD2-4AF1-BD78-1FA1E310157E}" destId="{D6E02C61-685E-4E4E-83C0-2E75B0796FB9}" srcOrd="0" destOrd="0" presId="urn:microsoft.com/office/officeart/2005/8/layout/default"/>
    <dgm:cxn modelId="{6AD235DF-CC7C-40B8-9D0F-9A776582DA95}" type="presParOf" srcId="{C42292AF-8FD2-4AF1-BD78-1FA1E310157E}" destId="{FA5D318D-23B0-4DAF-BC3F-CDF695CE8ABE}" srcOrd="1" destOrd="0" presId="urn:microsoft.com/office/officeart/2005/8/layout/default"/>
    <dgm:cxn modelId="{1E452C4E-A4C3-4CAB-901B-FC3164B9E3E8}" type="presParOf" srcId="{C42292AF-8FD2-4AF1-BD78-1FA1E310157E}" destId="{AE4CDEF0-368A-4ADB-88A1-84B8D1AEBEF9}" srcOrd="2" destOrd="0" presId="urn:microsoft.com/office/officeart/2005/8/layout/default"/>
    <dgm:cxn modelId="{E9E8A8CD-9FD3-4186-9E63-D2626B7174CB}" type="presParOf" srcId="{C42292AF-8FD2-4AF1-BD78-1FA1E310157E}" destId="{548F770C-501C-4793-8724-BFE7CC8B5F74}" srcOrd="3" destOrd="0" presId="urn:microsoft.com/office/officeart/2005/8/layout/default"/>
    <dgm:cxn modelId="{27A8B593-B21B-43BE-AF51-8E6B47E51B3F}" type="presParOf" srcId="{C42292AF-8FD2-4AF1-BD78-1FA1E310157E}" destId="{FC9F13B1-4F11-45B8-B3BA-7DA73A5580A7}" srcOrd="4" destOrd="0" presId="urn:microsoft.com/office/officeart/2005/8/layout/default"/>
    <dgm:cxn modelId="{5DFF6C1F-EA0D-4A8C-8392-342FDEC3B30F}" type="presParOf" srcId="{C42292AF-8FD2-4AF1-BD78-1FA1E310157E}" destId="{BF9630A9-C780-4FE3-9171-D717E12B2A04}" srcOrd="5" destOrd="0" presId="urn:microsoft.com/office/officeart/2005/8/layout/default"/>
    <dgm:cxn modelId="{F9440147-5580-42DE-8067-760123A25265}" type="presParOf" srcId="{C42292AF-8FD2-4AF1-BD78-1FA1E310157E}" destId="{5AD7D2A1-177C-4B0B-90B2-45323829FB4D}" srcOrd="6" destOrd="0" presId="urn:microsoft.com/office/officeart/2005/8/layout/default"/>
    <dgm:cxn modelId="{39C8C84B-F36E-49B6-BDEF-DA4DDE532D6F}" type="presParOf" srcId="{C42292AF-8FD2-4AF1-BD78-1FA1E310157E}" destId="{4CAA2DF3-B695-4D93-BFD7-BEF57CD57B7B}" srcOrd="7" destOrd="0" presId="urn:microsoft.com/office/officeart/2005/8/layout/default"/>
    <dgm:cxn modelId="{5845F1A8-DB39-4A24-A64E-B60497D6DC51}" type="presParOf" srcId="{C42292AF-8FD2-4AF1-BD78-1FA1E310157E}" destId="{50AF524F-E103-488E-88E1-23E387F9DA72}" srcOrd="8" destOrd="0" presId="urn:microsoft.com/office/officeart/2005/8/layout/default"/>
    <dgm:cxn modelId="{770EC61F-5D5F-4FD8-B930-235B35CBC49B}" type="presParOf" srcId="{C42292AF-8FD2-4AF1-BD78-1FA1E310157E}" destId="{7319FCBC-821B-473E-9156-20A57E38D958}" srcOrd="9" destOrd="0" presId="urn:microsoft.com/office/officeart/2005/8/layout/default"/>
    <dgm:cxn modelId="{A32C7F72-7217-4AAA-9CAE-22317B7E44BD}" type="presParOf" srcId="{C42292AF-8FD2-4AF1-BD78-1FA1E310157E}" destId="{184E728E-A4A1-4C8F-8EAA-92E955146C35}" srcOrd="10" destOrd="0" presId="urn:microsoft.com/office/officeart/2005/8/layout/default"/>
    <dgm:cxn modelId="{BCAAE6D8-6B38-45F2-A824-F15DB125B7B8}" type="presParOf" srcId="{C42292AF-8FD2-4AF1-BD78-1FA1E310157E}" destId="{58E554B2-09E3-45AC-9C4F-9D58296C6653}" srcOrd="11" destOrd="0" presId="urn:microsoft.com/office/officeart/2005/8/layout/default"/>
    <dgm:cxn modelId="{8FDD80D7-E9BB-46BE-AE32-48B01E82B9F1}" type="presParOf" srcId="{C42292AF-8FD2-4AF1-BD78-1FA1E310157E}" destId="{4FDFAC92-AE5B-4C6E-B188-52E43798E464}" srcOrd="12" destOrd="0" presId="urn:microsoft.com/office/officeart/2005/8/layout/default"/>
    <dgm:cxn modelId="{1BE138B6-69BA-402E-92FF-23D1562E4BDB}" type="presParOf" srcId="{C42292AF-8FD2-4AF1-BD78-1FA1E310157E}" destId="{98B2792F-9387-4A8F-8A2C-C42EE1C6D9F6}" srcOrd="13" destOrd="0" presId="urn:microsoft.com/office/officeart/2005/8/layout/default"/>
    <dgm:cxn modelId="{1C4FDBBA-D956-4AAB-8AFF-DC32E080B4D4}" type="presParOf" srcId="{C42292AF-8FD2-4AF1-BD78-1FA1E310157E}" destId="{1567758E-F8D3-4353-93A3-03F2A32D40EA}"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E02C61-685E-4E4E-83C0-2E75B0796FB9}">
      <dsp:nvSpPr>
        <dsp:cNvPr id="0" name=""/>
        <dsp:cNvSpPr/>
      </dsp:nvSpPr>
      <dsp:spPr>
        <a:xfrm>
          <a:off x="2854" y="148510"/>
          <a:ext cx="2264328" cy="135859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a:t>Settings must be integrated in and facilitate full access to the greater community;  </a:t>
          </a:r>
          <a:endParaRPr lang="en-US" sz="1400" kern="1200"/>
        </a:p>
      </dsp:txBody>
      <dsp:txXfrm>
        <a:off x="2854" y="148510"/>
        <a:ext cx="2264328" cy="1358596"/>
      </dsp:txXfrm>
    </dsp:sp>
    <dsp:sp modelId="{AE4CDEF0-368A-4ADB-88A1-84B8D1AEBEF9}">
      <dsp:nvSpPr>
        <dsp:cNvPr id="0" name=""/>
        <dsp:cNvSpPr/>
      </dsp:nvSpPr>
      <dsp:spPr>
        <a:xfrm>
          <a:off x="2493615" y="148510"/>
          <a:ext cx="2264328" cy="135859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a:t>Optimize autonomy and independence in making life choices; </a:t>
          </a:r>
          <a:endParaRPr lang="en-US" sz="1400" kern="1200"/>
        </a:p>
      </dsp:txBody>
      <dsp:txXfrm>
        <a:off x="2493615" y="148510"/>
        <a:ext cx="2264328" cy="1358596"/>
      </dsp:txXfrm>
    </dsp:sp>
    <dsp:sp modelId="{FC9F13B1-4F11-45B8-B3BA-7DA73A5580A7}">
      <dsp:nvSpPr>
        <dsp:cNvPr id="0" name=""/>
        <dsp:cNvSpPr/>
      </dsp:nvSpPr>
      <dsp:spPr>
        <a:xfrm>
          <a:off x="4984375" y="148510"/>
          <a:ext cx="2264328" cy="135859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a:t>Be chosen by the individual from among residential and day options, including non-disability specific settings; </a:t>
          </a:r>
          <a:endParaRPr lang="en-US" sz="1400" kern="1200"/>
        </a:p>
      </dsp:txBody>
      <dsp:txXfrm>
        <a:off x="4984375" y="148510"/>
        <a:ext cx="2264328" cy="1358596"/>
      </dsp:txXfrm>
    </dsp:sp>
    <dsp:sp modelId="{5AD7D2A1-177C-4B0B-90B2-45323829FB4D}">
      <dsp:nvSpPr>
        <dsp:cNvPr id="0" name=""/>
        <dsp:cNvSpPr/>
      </dsp:nvSpPr>
      <dsp:spPr>
        <a:xfrm>
          <a:off x="7475136" y="148510"/>
          <a:ext cx="2264328" cy="135859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a:t>Ensure the right to privacy, dignity, respect and freedom from coercion and restraint; </a:t>
          </a:r>
          <a:endParaRPr lang="en-US" sz="1400" kern="1200"/>
        </a:p>
      </dsp:txBody>
      <dsp:txXfrm>
        <a:off x="7475136" y="148510"/>
        <a:ext cx="2264328" cy="1358596"/>
      </dsp:txXfrm>
    </dsp:sp>
    <dsp:sp modelId="{50AF524F-E103-488E-88E1-23E387F9DA72}">
      <dsp:nvSpPr>
        <dsp:cNvPr id="0" name=""/>
        <dsp:cNvSpPr/>
      </dsp:nvSpPr>
      <dsp:spPr>
        <a:xfrm>
          <a:off x="2854" y="1733539"/>
          <a:ext cx="2264328" cy="135859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a:t>Provide an opportunity to seek competitive employment; </a:t>
          </a:r>
          <a:endParaRPr lang="en-US" sz="1400" kern="1200"/>
        </a:p>
      </dsp:txBody>
      <dsp:txXfrm>
        <a:off x="2854" y="1733539"/>
        <a:ext cx="2264328" cy="1358596"/>
      </dsp:txXfrm>
    </dsp:sp>
    <dsp:sp modelId="{184E728E-A4A1-4C8F-8EAA-92E955146C35}">
      <dsp:nvSpPr>
        <dsp:cNvPr id="0" name=""/>
        <dsp:cNvSpPr/>
      </dsp:nvSpPr>
      <dsp:spPr>
        <a:xfrm>
          <a:off x="2493615" y="1733539"/>
          <a:ext cx="2264328" cy="135859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a:t>Provide individuals an option to choose a private unit in a residential setting; and  </a:t>
          </a:r>
          <a:endParaRPr lang="en-US" sz="1400" kern="1200"/>
        </a:p>
      </dsp:txBody>
      <dsp:txXfrm>
        <a:off x="2493615" y="1733539"/>
        <a:ext cx="2264328" cy="1358596"/>
      </dsp:txXfrm>
    </dsp:sp>
    <dsp:sp modelId="{4FDFAC92-AE5B-4C6E-B188-52E43798E464}">
      <dsp:nvSpPr>
        <dsp:cNvPr id="0" name=""/>
        <dsp:cNvSpPr/>
      </dsp:nvSpPr>
      <dsp:spPr>
        <a:xfrm>
          <a:off x="4984375" y="1733539"/>
          <a:ext cx="2264328" cy="135859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a:t>Facilitate choice of services and who provides the service</a:t>
          </a:r>
          <a:endParaRPr lang="en-US" sz="1400" kern="1200"/>
        </a:p>
      </dsp:txBody>
      <dsp:txXfrm>
        <a:off x="4984375" y="1733539"/>
        <a:ext cx="2264328" cy="1358596"/>
      </dsp:txXfrm>
    </dsp:sp>
    <dsp:sp modelId="{1567758E-F8D3-4353-93A3-03F2A32D40EA}">
      <dsp:nvSpPr>
        <dsp:cNvPr id="0" name=""/>
        <dsp:cNvSpPr/>
      </dsp:nvSpPr>
      <dsp:spPr>
        <a:xfrm>
          <a:off x="7475136" y="1733539"/>
          <a:ext cx="2264328" cy="135859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a:t>Defines settings that are presumed  to be institutional</a:t>
          </a:r>
          <a:endParaRPr lang="en-US" sz="1400" kern="1200"/>
        </a:p>
      </dsp:txBody>
      <dsp:txXfrm>
        <a:off x="7475136" y="1733539"/>
        <a:ext cx="2264328" cy="135859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DFA422-E4F0-40F8-B84C-B26E0AB93951}" type="datetimeFigureOut">
              <a:rPr lang="en-US" smtClean="0"/>
              <a:t>2/22/2022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575839-6ACD-4C85-A28C-A1670E1A2757}" type="slidenum">
              <a:rPr lang="en-US" smtClean="0"/>
              <a:t>‹#›</a:t>
            </a:fld>
            <a:endParaRPr lang="en-US"/>
          </a:p>
        </p:txBody>
      </p:sp>
    </p:spTree>
    <p:extLst>
      <p:ext uri="{BB962C8B-B14F-4D97-AF65-F5344CB8AC3E}">
        <p14:creationId xmlns:p14="http://schemas.microsoft.com/office/powerpoint/2010/main" val="2871230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508000" y="1411552"/>
            <a:ext cx="11176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4721692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2/22/2022</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 id="2147483668"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firstgraderswiki.wikispaces.com/" TargetMode="External"/><Relationship Id="rId2" Type="http://schemas.openxmlformats.org/officeDocument/2006/relationships/image" Target="../media/image2.gif&amp;ehk=3jAEyyUDf05t7"/><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400" y="538336"/>
            <a:ext cx="8574622" cy="2616199"/>
          </a:xfrm>
        </p:spPr>
        <p:txBody>
          <a:bodyPr>
            <a:normAutofit fontScale="90000"/>
          </a:bodyPr>
          <a:lstStyle/>
          <a:p>
            <a:r>
              <a:rPr lang="en-US" b="1" dirty="0">
                <a:solidFill>
                  <a:srgbClr val="0070C0"/>
                </a:solidFill>
                <a:effectLst>
                  <a:outerShdw blurRad="38100" dist="38100" dir="2700000" algn="tl">
                    <a:srgbClr val="000000">
                      <a:alpha val="43137"/>
                    </a:srgbClr>
                  </a:outerShdw>
                </a:effectLst>
              </a:rPr>
              <a:t>Person-Centered Planning Key Requirements</a:t>
            </a:r>
          </a:p>
        </p:txBody>
      </p:sp>
      <p:sp>
        <p:nvSpPr>
          <p:cNvPr id="3" name="Subtitle 2"/>
          <p:cNvSpPr>
            <a:spLocks noGrp="1"/>
          </p:cNvSpPr>
          <p:nvPr>
            <p:ph type="subTitle" idx="1"/>
          </p:nvPr>
        </p:nvSpPr>
        <p:spPr>
          <a:xfrm>
            <a:off x="4317664" y="3645039"/>
            <a:ext cx="7718254" cy="2374255"/>
          </a:xfrm>
        </p:spPr>
        <p:txBody>
          <a:bodyPr>
            <a:normAutofit/>
          </a:bodyPr>
          <a:lstStyle/>
          <a:p>
            <a:pPr>
              <a:spcBef>
                <a:spcPts val="0"/>
              </a:spcBef>
              <a:spcAft>
                <a:spcPts val="0"/>
              </a:spcAft>
            </a:pPr>
            <a:endParaRPr lang="en-US" b="1" dirty="0">
              <a:solidFill>
                <a:schemeClr val="tx2">
                  <a:lumMod val="75000"/>
                  <a:lumOff val="25000"/>
                </a:schemeClr>
              </a:solidFill>
            </a:endParaRPr>
          </a:p>
          <a:p>
            <a:pPr>
              <a:spcBef>
                <a:spcPts val="0"/>
              </a:spcBef>
              <a:spcAft>
                <a:spcPts val="0"/>
              </a:spcAft>
            </a:pPr>
            <a:endParaRPr lang="en-US" b="1" dirty="0">
              <a:solidFill>
                <a:schemeClr val="tx2">
                  <a:lumMod val="75000"/>
                  <a:lumOff val="25000"/>
                </a:schemeClr>
              </a:solidFill>
            </a:endParaRPr>
          </a:p>
          <a:p>
            <a:pPr>
              <a:spcBef>
                <a:spcPts val="0"/>
              </a:spcBef>
              <a:spcAft>
                <a:spcPts val="0"/>
              </a:spcAft>
            </a:pPr>
            <a:r>
              <a:rPr lang="en-US" sz="2800" b="1" dirty="0">
                <a:solidFill>
                  <a:schemeClr val="tx2">
                    <a:lumMod val="75000"/>
                    <a:lumOff val="25000"/>
                  </a:schemeClr>
                </a:solidFill>
              </a:rPr>
              <a:t>Institute on Public Policy for People with Disabilities</a:t>
            </a:r>
          </a:p>
          <a:p>
            <a:pPr>
              <a:spcBef>
                <a:spcPts val="0"/>
              </a:spcBef>
              <a:spcAft>
                <a:spcPts val="0"/>
              </a:spcAft>
            </a:pPr>
            <a:r>
              <a:rPr lang="en-US" sz="2300" b="1" dirty="0">
                <a:solidFill>
                  <a:schemeClr val="tx2">
                    <a:lumMod val="75000"/>
                    <a:lumOff val="25000"/>
                  </a:schemeClr>
                </a:solidFill>
              </a:rPr>
              <a:t>Kathy Carmody, CEO </a:t>
            </a:r>
          </a:p>
        </p:txBody>
      </p:sp>
    </p:spTree>
    <p:extLst>
      <p:ext uri="{BB962C8B-B14F-4D97-AF65-F5344CB8AC3E}">
        <p14:creationId xmlns:p14="http://schemas.microsoft.com/office/powerpoint/2010/main" val="1642343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0EBA0-E812-4983-80A4-221EFFFE230D}"/>
              </a:ext>
            </a:extLst>
          </p:cNvPr>
          <p:cNvSpPr>
            <a:spLocks noGrp="1"/>
          </p:cNvSpPr>
          <p:nvPr>
            <p:ph type="title"/>
          </p:nvPr>
        </p:nvSpPr>
        <p:spPr>
          <a:xfrm>
            <a:off x="1484310" y="-14131"/>
            <a:ext cx="10018713" cy="1752599"/>
          </a:xfrm>
        </p:spPr>
        <p:txBody>
          <a:bodyPr/>
          <a:lstStyle/>
          <a:p>
            <a:r>
              <a:rPr lang="en-US" b="1" dirty="0">
                <a:solidFill>
                  <a:schemeClr val="tx2">
                    <a:lumMod val="75000"/>
                    <a:lumOff val="25000"/>
                  </a:schemeClr>
                </a:solidFill>
                <a:effectLst>
                  <a:outerShdw blurRad="38100" dist="38100" dir="2700000" algn="tl">
                    <a:srgbClr val="000000">
                      <a:alpha val="43137"/>
                    </a:srgbClr>
                  </a:outerShdw>
                </a:effectLst>
              </a:rPr>
              <a:t>Person-Centered Planning Should Tell Us …</a:t>
            </a:r>
          </a:p>
        </p:txBody>
      </p:sp>
      <p:sp>
        <p:nvSpPr>
          <p:cNvPr id="3" name="Content Placeholder 2">
            <a:extLst>
              <a:ext uri="{FF2B5EF4-FFF2-40B4-BE49-F238E27FC236}">
                <a16:creationId xmlns:a16="http://schemas.microsoft.com/office/drawing/2014/main" id="{3A832DA7-5722-4909-B368-D7B43B8290A6}"/>
              </a:ext>
            </a:extLst>
          </p:cNvPr>
          <p:cNvSpPr>
            <a:spLocks noGrp="1"/>
          </p:cNvSpPr>
          <p:nvPr>
            <p:ph idx="1"/>
          </p:nvPr>
        </p:nvSpPr>
        <p:spPr>
          <a:xfrm>
            <a:off x="2658421" y="1501797"/>
            <a:ext cx="8844602" cy="4856614"/>
          </a:xfrm>
        </p:spPr>
        <p:txBody>
          <a:bodyPr anchor="t">
            <a:normAutofit/>
          </a:bodyPr>
          <a:lstStyle/>
          <a:p>
            <a:pPr marL="457200" indent="-457200">
              <a:buFont typeface="+mj-lt"/>
              <a:buAutoNum type="arabicPeriod"/>
            </a:pPr>
            <a:r>
              <a:rPr lang="en-US" b="1" dirty="0">
                <a:solidFill>
                  <a:schemeClr val="tx2">
                    <a:lumMod val="75000"/>
                    <a:lumOff val="25000"/>
                  </a:schemeClr>
                </a:solidFill>
              </a:rPr>
              <a:t>Who You Are</a:t>
            </a:r>
          </a:p>
          <a:p>
            <a:pPr marL="457200" indent="-457200">
              <a:buFont typeface="+mj-lt"/>
              <a:buAutoNum type="arabicPeriod"/>
            </a:pPr>
            <a:r>
              <a:rPr lang="en-US" b="1" dirty="0">
                <a:solidFill>
                  <a:schemeClr val="tx2">
                    <a:lumMod val="75000"/>
                    <a:lumOff val="25000"/>
                  </a:schemeClr>
                </a:solidFill>
              </a:rPr>
              <a:t>What’s Important to You</a:t>
            </a:r>
          </a:p>
          <a:p>
            <a:pPr marL="457200" indent="-457200">
              <a:buFont typeface="+mj-lt"/>
              <a:buAutoNum type="arabicPeriod"/>
            </a:pPr>
            <a:r>
              <a:rPr lang="en-US" b="1" dirty="0">
                <a:solidFill>
                  <a:schemeClr val="tx2">
                    <a:lumMod val="75000"/>
                    <a:lumOff val="25000"/>
                  </a:schemeClr>
                </a:solidFill>
              </a:rPr>
              <a:t>What Makes You Happy</a:t>
            </a:r>
          </a:p>
          <a:p>
            <a:pPr marL="457200" indent="-457200">
              <a:buFont typeface="+mj-lt"/>
              <a:buAutoNum type="arabicPeriod"/>
            </a:pPr>
            <a:r>
              <a:rPr lang="en-US" b="1" dirty="0">
                <a:solidFill>
                  <a:schemeClr val="tx2">
                    <a:lumMod val="75000"/>
                    <a:lumOff val="25000"/>
                  </a:schemeClr>
                </a:solidFill>
              </a:rPr>
              <a:t>How You Want to be Treated</a:t>
            </a:r>
          </a:p>
          <a:p>
            <a:pPr marL="457200" indent="-457200">
              <a:buFont typeface="+mj-lt"/>
              <a:buAutoNum type="arabicPeriod"/>
            </a:pPr>
            <a:r>
              <a:rPr lang="en-US" b="1" dirty="0">
                <a:solidFill>
                  <a:schemeClr val="tx2">
                    <a:lumMod val="75000"/>
                    <a:lumOff val="25000"/>
                  </a:schemeClr>
                </a:solidFill>
              </a:rPr>
              <a:t>Who’s Important to You</a:t>
            </a:r>
          </a:p>
          <a:p>
            <a:pPr marL="457200" indent="-457200">
              <a:buFont typeface="+mj-lt"/>
              <a:buAutoNum type="arabicPeriod"/>
            </a:pPr>
            <a:r>
              <a:rPr lang="en-US" b="1" dirty="0">
                <a:solidFill>
                  <a:schemeClr val="tx2">
                    <a:lumMod val="75000"/>
                    <a:lumOff val="25000"/>
                  </a:schemeClr>
                </a:solidFill>
              </a:rPr>
              <a:t>What Motivates You</a:t>
            </a:r>
          </a:p>
          <a:p>
            <a:pPr marL="457200" indent="-457200">
              <a:buFont typeface="+mj-lt"/>
              <a:buAutoNum type="arabicPeriod"/>
            </a:pPr>
            <a:r>
              <a:rPr lang="en-US" b="1" dirty="0">
                <a:solidFill>
                  <a:schemeClr val="tx2">
                    <a:lumMod val="75000"/>
                    <a:lumOff val="25000"/>
                  </a:schemeClr>
                </a:solidFill>
              </a:rPr>
              <a:t>How Can We Best Support You</a:t>
            </a:r>
          </a:p>
          <a:p>
            <a:pPr marL="457200" indent="-457200">
              <a:buFont typeface="+mj-lt"/>
              <a:buAutoNum type="arabicPeriod"/>
            </a:pPr>
            <a:r>
              <a:rPr lang="en-US" b="1" dirty="0">
                <a:solidFill>
                  <a:schemeClr val="tx2">
                    <a:lumMod val="75000"/>
                    <a:lumOff val="25000"/>
                  </a:schemeClr>
                </a:solidFill>
              </a:rPr>
              <a:t>What Do You Want for Your Future</a:t>
            </a:r>
          </a:p>
          <a:p>
            <a:pPr marL="457200" indent="-457200">
              <a:buFont typeface="+mj-lt"/>
              <a:buAutoNum type="arabicPeriod"/>
            </a:pPr>
            <a:r>
              <a:rPr lang="en-US" b="1" dirty="0">
                <a:solidFill>
                  <a:schemeClr val="tx2">
                    <a:lumMod val="75000"/>
                    <a:lumOff val="25000"/>
                  </a:schemeClr>
                </a:solidFill>
              </a:rPr>
              <a:t>What Do We Have to Make Sure Doesn’t Happen in Your Life?</a:t>
            </a:r>
          </a:p>
        </p:txBody>
      </p:sp>
    </p:spTree>
    <p:extLst>
      <p:ext uri="{BB962C8B-B14F-4D97-AF65-F5344CB8AC3E}">
        <p14:creationId xmlns:p14="http://schemas.microsoft.com/office/powerpoint/2010/main" val="1592312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E9D059B6-ADD8-488A-B346-63289E90D1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10" name="Freeform 6">
              <a:extLst>
                <a:ext uri="{FF2B5EF4-FFF2-40B4-BE49-F238E27FC236}">
                  <a16:creationId xmlns:a16="http://schemas.microsoft.com/office/drawing/2014/main" id="{F69B42B4-BC82-4495-A6F9-A28167B56A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11" name="Freeform 7">
              <a:extLst>
                <a:ext uri="{FF2B5EF4-FFF2-40B4-BE49-F238E27FC236}">
                  <a16:creationId xmlns:a16="http://schemas.microsoft.com/office/drawing/2014/main" id="{83CC168C-2AD4-4FFB-9F25-420ED6514C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12" name="Freeform 9">
              <a:extLst>
                <a:ext uri="{FF2B5EF4-FFF2-40B4-BE49-F238E27FC236}">
                  <a16:creationId xmlns:a16="http://schemas.microsoft.com/office/drawing/2014/main" id="{6C9F369A-6158-4AE8-BA04-138A9DFFA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13" name="Freeform 10">
              <a:extLst>
                <a:ext uri="{FF2B5EF4-FFF2-40B4-BE49-F238E27FC236}">
                  <a16:creationId xmlns:a16="http://schemas.microsoft.com/office/drawing/2014/main" id="{FC7B1DF4-AD98-42A8-820F-667A3DCC40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4" name="Freeform 11">
              <a:extLst>
                <a:ext uri="{FF2B5EF4-FFF2-40B4-BE49-F238E27FC236}">
                  <a16:creationId xmlns:a16="http://schemas.microsoft.com/office/drawing/2014/main" id="{61C58B74-3656-4FD5-AC47-EE3A59EBB8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5" name="Freeform 12">
              <a:extLst>
                <a:ext uri="{FF2B5EF4-FFF2-40B4-BE49-F238E27FC236}">
                  <a16:creationId xmlns:a16="http://schemas.microsoft.com/office/drawing/2014/main" id="{8B349A01-D803-4A18-B608-47BFCED434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useBgFill="1">
        <p:nvSpPr>
          <p:cNvPr id="17" name="Rectangle 16">
            <a:extLst>
              <a:ext uri="{FF2B5EF4-FFF2-40B4-BE49-F238E27FC236}">
                <a16:creationId xmlns:a16="http://schemas.microsoft.com/office/drawing/2014/main" id="{15655827-B42D-4180-88D3-D83F25E4B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a:effectLst/>
        </p:spPr>
        <p:txBody>
          <a:bodyPr rtlCol="0" anchor="ctr"/>
          <a:lstStyle/>
          <a:p>
            <a:pPr algn="ctr"/>
            <a:endParaRPr lang="en-US"/>
          </a:p>
        </p:txBody>
      </p:sp>
      <p:sp>
        <p:nvSpPr>
          <p:cNvPr id="19" name="Freeform: Shape 18">
            <a:extLst>
              <a:ext uri="{FF2B5EF4-FFF2-40B4-BE49-F238E27FC236}">
                <a16:creationId xmlns:a16="http://schemas.microsoft.com/office/drawing/2014/main" id="{24ACCB06-563C-4ADE-B4D6-1FE9F723C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955594"/>
            <a:ext cx="1828958" cy="2902407"/>
          </a:xfrm>
          <a:custGeom>
            <a:avLst/>
            <a:gdLst>
              <a:gd name="connsiteX0" fmla="*/ 0 w 1828958"/>
              <a:gd name="connsiteY0" fmla="*/ 0 h 2902407"/>
              <a:gd name="connsiteX1" fmla="*/ 1828958 w 1828958"/>
              <a:gd name="connsiteY1" fmla="*/ 2902407 h 2902407"/>
              <a:gd name="connsiteX2" fmla="*/ 1709896 w 1828958"/>
              <a:gd name="connsiteY2" fmla="*/ 2902407 h 2902407"/>
              <a:gd name="connsiteX3" fmla="*/ 0 w 1828958"/>
              <a:gd name="connsiteY3" fmla="*/ 63474 h 2902407"/>
            </a:gdLst>
            <a:ahLst/>
            <a:cxnLst>
              <a:cxn ang="0">
                <a:pos x="connsiteX0" y="connsiteY0"/>
              </a:cxn>
              <a:cxn ang="0">
                <a:pos x="connsiteX1" y="connsiteY1"/>
              </a:cxn>
              <a:cxn ang="0">
                <a:pos x="connsiteX2" y="connsiteY2"/>
              </a:cxn>
              <a:cxn ang="0">
                <a:pos x="connsiteX3" y="connsiteY3"/>
              </a:cxn>
            </a:cxnLst>
            <a:rect l="l" t="t" r="r" b="b"/>
            <a:pathLst>
              <a:path w="1828958" h="2902407">
                <a:moveTo>
                  <a:pt x="0" y="0"/>
                </a:moveTo>
                <a:lnTo>
                  <a:pt x="1828958" y="2902407"/>
                </a:lnTo>
                <a:lnTo>
                  <a:pt x="1709896" y="2902407"/>
                </a:lnTo>
                <a:lnTo>
                  <a:pt x="0" y="63474"/>
                </a:lnTo>
                <a:close/>
              </a:path>
            </a:pathLst>
          </a:custGeom>
          <a:solidFill>
            <a:srgbClr val="262626"/>
          </a:solidFill>
          <a:ln>
            <a:noFill/>
          </a:ln>
        </p:spPr>
      </p:sp>
      <p:sp>
        <p:nvSpPr>
          <p:cNvPr id="21" name="Freeform: Shape 20">
            <a:extLst>
              <a:ext uri="{FF2B5EF4-FFF2-40B4-BE49-F238E27FC236}">
                <a16:creationId xmlns:a16="http://schemas.microsoft.com/office/drawing/2014/main" id="{40761ECD-D92B-46AE-82CA-640023D282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3220098"/>
            <a:ext cx="2910045" cy="3637903"/>
          </a:xfrm>
          <a:custGeom>
            <a:avLst/>
            <a:gdLst>
              <a:gd name="connsiteX0" fmla="*/ 0 w 2910045"/>
              <a:gd name="connsiteY0" fmla="*/ 0 h 3637903"/>
              <a:gd name="connsiteX1" fmla="*/ 2910045 w 2910045"/>
              <a:gd name="connsiteY1" fmla="*/ 3637903 h 3637903"/>
              <a:gd name="connsiteX2" fmla="*/ 2786220 w 2910045"/>
              <a:gd name="connsiteY2" fmla="*/ 3637903 h 3637903"/>
              <a:gd name="connsiteX3" fmla="*/ 0 w 2910045"/>
              <a:gd name="connsiteY3" fmla="*/ 20366 h 3637903"/>
            </a:gdLst>
            <a:ahLst/>
            <a:cxnLst>
              <a:cxn ang="0">
                <a:pos x="connsiteX0" y="connsiteY0"/>
              </a:cxn>
              <a:cxn ang="0">
                <a:pos x="connsiteX1" y="connsiteY1"/>
              </a:cxn>
              <a:cxn ang="0">
                <a:pos x="connsiteX2" y="connsiteY2"/>
              </a:cxn>
              <a:cxn ang="0">
                <a:pos x="connsiteX3" y="connsiteY3"/>
              </a:cxn>
            </a:cxnLst>
            <a:rect l="l" t="t" r="r" b="b"/>
            <a:pathLst>
              <a:path w="2910045" h="3637903">
                <a:moveTo>
                  <a:pt x="0" y="0"/>
                </a:moveTo>
                <a:lnTo>
                  <a:pt x="2910045" y="3637903"/>
                </a:lnTo>
                <a:lnTo>
                  <a:pt x="2786220" y="3637903"/>
                </a:lnTo>
                <a:lnTo>
                  <a:pt x="0" y="20366"/>
                </a:lnTo>
                <a:close/>
              </a:path>
            </a:pathLst>
          </a:custGeom>
          <a:solidFill>
            <a:schemeClr val="accent1">
              <a:lumMod val="50000"/>
            </a:schemeClr>
          </a:solidFill>
          <a:ln>
            <a:noFill/>
          </a:ln>
        </p:spPr>
      </p:sp>
      <p:sp>
        <p:nvSpPr>
          <p:cNvPr id="23" name="Freeform: Shape 22">
            <a:extLst>
              <a:ext uri="{FF2B5EF4-FFF2-40B4-BE49-F238E27FC236}">
                <a16:creationId xmlns:a16="http://schemas.microsoft.com/office/drawing/2014/main" id="{9A928607-C55C-40FD-B2DF-6CD6A7226A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2845509"/>
            <a:ext cx="4149883" cy="4012491"/>
          </a:xfrm>
          <a:custGeom>
            <a:avLst/>
            <a:gdLst>
              <a:gd name="connsiteX0" fmla="*/ 0 w 4149883"/>
              <a:gd name="connsiteY0" fmla="*/ 0 h 4012491"/>
              <a:gd name="connsiteX1" fmla="*/ 4149883 w 4149883"/>
              <a:gd name="connsiteY1" fmla="*/ 4012491 h 4012491"/>
              <a:gd name="connsiteX2" fmla="*/ 2910046 w 4149883"/>
              <a:gd name="connsiteY2" fmla="*/ 4012491 h 4012491"/>
              <a:gd name="connsiteX3" fmla="*/ 0 w 4149883"/>
              <a:gd name="connsiteY3" fmla="*/ 374587 h 4012491"/>
            </a:gdLst>
            <a:ahLst/>
            <a:cxnLst>
              <a:cxn ang="0">
                <a:pos x="connsiteX0" y="connsiteY0"/>
              </a:cxn>
              <a:cxn ang="0">
                <a:pos x="connsiteX1" y="connsiteY1"/>
              </a:cxn>
              <a:cxn ang="0">
                <a:pos x="connsiteX2" y="connsiteY2"/>
              </a:cxn>
              <a:cxn ang="0">
                <a:pos x="connsiteX3" y="connsiteY3"/>
              </a:cxn>
            </a:cxnLst>
            <a:rect l="l" t="t" r="r" b="b"/>
            <a:pathLst>
              <a:path w="4149883" h="4012491">
                <a:moveTo>
                  <a:pt x="0" y="0"/>
                </a:moveTo>
                <a:lnTo>
                  <a:pt x="4149883" y="4012491"/>
                </a:lnTo>
                <a:lnTo>
                  <a:pt x="2910046" y="4012491"/>
                </a:lnTo>
                <a:lnTo>
                  <a:pt x="0" y="374587"/>
                </a:lnTo>
                <a:close/>
              </a:path>
            </a:pathLst>
          </a:custGeom>
          <a:solidFill>
            <a:schemeClr val="accent1">
              <a:lumMod val="75000"/>
            </a:schemeClr>
          </a:solidFill>
          <a:ln>
            <a:noFill/>
          </a:ln>
        </p:spPr>
      </p:sp>
      <p:sp>
        <p:nvSpPr>
          <p:cNvPr id="25" name="Freeform: Shape 24">
            <a:extLst>
              <a:ext uri="{FF2B5EF4-FFF2-40B4-BE49-F238E27FC236}">
                <a16:creationId xmlns:a16="http://schemas.microsoft.com/office/drawing/2014/main" id="{400A20C1-29A4-43E0-AB15-7931F76F8C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332410"/>
            <a:ext cx="2719546" cy="3525590"/>
          </a:xfrm>
          <a:custGeom>
            <a:avLst/>
            <a:gdLst>
              <a:gd name="connsiteX0" fmla="*/ 0 w 2719546"/>
              <a:gd name="connsiteY0" fmla="*/ 0 h 3525590"/>
              <a:gd name="connsiteX1" fmla="*/ 2719546 w 2719546"/>
              <a:gd name="connsiteY1" fmla="*/ 3525590 h 3525590"/>
              <a:gd name="connsiteX2" fmla="*/ 1828959 w 2719546"/>
              <a:gd name="connsiteY2" fmla="*/ 3525590 h 3525590"/>
              <a:gd name="connsiteX3" fmla="*/ 0 w 2719546"/>
              <a:gd name="connsiteY3" fmla="*/ 623183 h 3525590"/>
            </a:gdLst>
            <a:ahLst/>
            <a:cxnLst>
              <a:cxn ang="0">
                <a:pos x="connsiteX0" y="connsiteY0"/>
              </a:cxn>
              <a:cxn ang="0">
                <a:pos x="connsiteX1" y="connsiteY1"/>
              </a:cxn>
              <a:cxn ang="0">
                <a:pos x="connsiteX2" y="connsiteY2"/>
              </a:cxn>
              <a:cxn ang="0">
                <a:pos x="connsiteX3" y="connsiteY3"/>
              </a:cxn>
            </a:cxnLst>
            <a:rect l="l" t="t" r="r" b="b"/>
            <a:pathLst>
              <a:path w="2719546" h="3525590">
                <a:moveTo>
                  <a:pt x="0" y="0"/>
                </a:moveTo>
                <a:lnTo>
                  <a:pt x="2719546" y="3525590"/>
                </a:lnTo>
                <a:lnTo>
                  <a:pt x="1828959" y="3525590"/>
                </a:lnTo>
                <a:lnTo>
                  <a:pt x="0" y="623183"/>
                </a:lnTo>
                <a:close/>
              </a:path>
            </a:pathLst>
          </a:custGeom>
          <a:solidFill>
            <a:srgbClr val="404040"/>
          </a:solidFill>
          <a:ln>
            <a:noFill/>
          </a:ln>
        </p:spPr>
      </p:sp>
      <p:sp>
        <p:nvSpPr>
          <p:cNvPr id="4" name="Title 3">
            <a:extLst>
              <a:ext uri="{FF2B5EF4-FFF2-40B4-BE49-F238E27FC236}">
                <a16:creationId xmlns:a16="http://schemas.microsoft.com/office/drawing/2014/main" id="{294DA68D-10AE-4A03-A915-EEB45CDE98BD}"/>
              </a:ext>
            </a:extLst>
          </p:cNvPr>
          <p:cNvSpPr>
            <a:spLocks noGrp="1"/>
          </p:cNvSpPr>
          <p:nvPr>
            <p:ph type="title"/>
          </p:nvPr>
        </p:nvSpPr>
        <p:spPr>
          <a:xfrm>
            <a:off x="1524000" y="643468"/>
            <a:ext cx="9144000" cy="3618898"/>
          </a:xfrm>
        </p:spPr>
        <p:txBody>
          <a:bodyPr vert="horz" lIns="91440" tIns="45720" rIns="91440" bIns="45720" rtlCol="0" anchor="b">
            <a:normAutofit/>
          </a:bodyPr>
          <a:lstStyle/>
          <a:p>
            <a:r>
              <a:rPr lang="en-US" sz="7200" b="1" dirty="0">
                <a:solidFill>
                  <a:schemeClr val="tx2">
                    <a:lumMod val="75000"/>
                    <a:lumOff val="25000"/>
                  </a:schemeClr>
                </a:solidFill>
              </a:rPr>
              <a:t>Helping People Plan Their Lives</a:t>
            </a:r>
          </a:p>
        </p:txBody>
      </p:sp>
    </p:spTree>
    <p:extLst>
      <p:ext uri="{BB962C8B-B14F-4D97-AF65-F5344CB8AC3E}">
        <p14:creationId xmlns:p14="http://schemas.microsoft.com/office/powerpoint/2010/main" val="2176992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D4E79-B038-40F2-8E86-F258898CC0F3}"/>
              </a:ext>
            </a:extLst>
          </p:cNvPr>
          <p:cNvSpPr>
            <a:spLocks noGrp="1"/>
          </p:cNvSpPr>
          <p:nvPr>
            <p:ph type="title"/>
          </p:nvPr>
        </p:nvSpPr>
        <p:spPr>
          <a:xfrm>
            <a:off x="838200" y="213361"/>
            <a:ext cx="10515600" cy="1074420"/>
          </a:xfrm>
        </p:spPr>
        <p:txBody>
          <a:bodyPr/>
          <a:lstStyle/>
          <a:p>
            <a:pPr algn="ctr"/>
            <a:r>
              <a:rPr lang="en-US" b="1" dirty="0">
                <a:solidFill>
                  <a:schemeClr val="tx2">
                    <a:lumMod val="75000"/>
                    <a:lumOff val="25000"/>
                  </a:schemeClr>
                </a:solidFill>
              </a:rPr>
              <a:t>What Do You Want for Your Life???</a:t>
            </a:r>
          </a:p>
        </p:txBody>
      </p:sp>
      <p:pic>
        <p:nvPicPr>
          <p:cNvPr id="4" name="Content Placeholder 3">
            <a:extLst>
              <a:ext uri="{FF2B5EF4-FFF2-40B4-BE49-F238E27FC236}">
                <a16:creationId xmlns:a16="http://schemas.microsoft.com/office/drawing/2014/main" id="{3C989F75-8313-4ABD-8D76-479FDEB39B93}"/>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203783" y="1401128"/>
            <a:ext cx="7784434" cy="5155025"/>
          </a:xfrm>
          <a:prstGeom prst="rect">
            <a:avLst/>
          </a:prstGeom>
        </p:spPr>
      </p:pic>
    </p:spTree>
    <p:extLst>
      <p:ext uri="{BB962C8B-B14F-4D97-AF65-F5344CB8AC3E}">
        <p14:creationId xmlns:p14="http://schemas.microsoft.com/office/powerpoint/2010/main" val="2796008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18DF4AA8-6E99-45FE-BCC3-34FE22036D36}"/>
              </a:ext>
            </a:extLst>
          </p:cNvPr>
          <p:cNvSpPr>
            <a:spLocks noGrp="1"/>
          </p:cNvSpPr>
          <p:nvPr>
            <p:ph type="title"/>
          </p:nvPr>
        </p:nvSpPr>
        <p:spPr>
          <a:xfrm>
            <a:off x="496112" y="685801"/>
            <a:ext cx="2743200" cy="5105400"/>
          </a:xfrm>
        </p:spPr>
        <p:txBody>
          <a:bodyPr>
            <a:normAutofit/>
          </a:bodyPr>
          <a:lstStyle/>
          <a:p>
            <a:pPr algn="l"/>
            <a:r>
              <a:rPr lang="en-US" b="1" dirty="0">
                <a:solidFill>
                  <a:srgbClr val="FFFFFF"/>
                </a:solidFill>
                <a:effectLst>
                  <a:outerShdw blurRad="38100" dist="38100" dir="2700000" algn="tl">
                    <a:srgbClr val="000000">
                      <a:alpha val="43137"/>
                    </a:srgbClr>
                  </a:outerShdw>
                </a:effectLst>
              </a:rPr>
              <a:t>Personal Plan Outcome Areas</a:t>
            </a:r>
          </a:p>
        </p:txBody>
      </p:sp>
      <p:grpSp>
        <p:nvGrpSpPr>
          <p:cNvPr id="12"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Content Placeholder 2">
            <a:extLst>
              <a:ext uri="{FF2B5EF4-FFF2-40B4-BE49-F238E27FC236}">
                <a16:creationId xmlns:a16="http://schemas.microsoft.com/office/drawing/2014/main" id="{4A8295A0-4690-4A5F-AB8D-9D64A4BE278D}"/>
              </a:ext>
            </a:extLst>
          </p:cNvPr>
          <p:cNvSpPr>
            <a:spLocks noGrp="1"/>
          </p:cNvSpPr>
          <p:nvPr>
            <p:ph idx="1"/>
          </p:nvPr>
        </p:nvSpPr>
        <p:spPr>
          <a:xfrm>
            <a:off x="5461593" y="1242918"/>
            <a:ext cx="6385918" cy="5105400"/>
          </a:xfrm>
        </p:spPr>
        <p:txBody>
          <a:bodyPr>
            <a:normAutofit/>
          </a:bodyPr>
          <a:lstStyle/>
          <a:p>
            <a:r>
              <a:rPr lang="en-US" b="1" dirty="0">
                <a:solidFill>
                  <a:schemeClr val="tx2">
                    <a:lumMod val="75000"/>
                    <a:lumOff val="25000"/>
                  </a:schemeClr>
                </a:solidFill>
              </a:rPr>
              <a:t>Home</a:t>
            </a:r>
          </a:p>
          <a:p>
            <a:r>
              <a:rPr lang="en-US" b="1" dirty="0">
                <a:solidFill>
                  <a:schemeClr val="tx2">
                    <a:lumMod val="75000"/>
                    <a:lumOff val="25000"/>
                  </a:schemeClr>
                </a:solidFill>
              </a:rPr>
              <a:t>Important Relationships</a:t>
            </a:r>
          </a:p>
          <a:p>
            <a:r>
              <a:rPr lang="en-US" b="1" dirty="0">
                <a:solidFill>
                  <a:schemeClr val="tx2">
                    <a:lumMod val="75000"/>
                    <a:lumOff val="25000"/>
                  </a:schemeClr>
                </a:solidFill>
              </a:rPr>
              <a:t>Career and Income</a:t>
            </a:r>
          </a:p>
          <a:p>
            <a:r>
              <a:rPr lang="en-US" b="1" dirty="0">
                <a:solidFill>
                  <a:schemeClr val="tx2">
                    <a:lumMod val="75000"/>
                    <a:lumOff val="25000"/>
                  </a:schemeClr>
                </a:solidFill>
              </a:rPr>
              <a:t>Health and Wellbeing</a:t>
            </a:r>
          </a:p>
          <a:p>
            <a:r>
              <a:rPr lang="en-US" b="1" dirty="0">
                <a:solidFill>
                  <a:schemeClr val="tx2">
                    <a:lumMod val="75000"/>
                    <a:lumOff val="25000"/>
                  </a:schemeClr>
                </a:solidFill>
              </a:rPr>
              <a:t>Communication</a:t>
            </a:r>
          </a:p>
          <a:p>
            <a:r>
              <a:rPr lang="en-US" b="1" dirty="0">
                <a:solidFill>
                  <a:schemeClr val="tx2">
                    <a:lumMod val="75000"/>
                    <a:lumOff val="25000"/>
                  </a:schemeClr>
                </a:solidFill>
              </a:rPr>
              <a:t>Life in the Community</a:t>
            </a:r>
          </a:p>
          <a:p>
            <a:r>
              <a:rPr lang="en-US" b="1" dirty="0">
                <a:solidFill>
                  <a:schemeClr val="tx2">
                    <a:lumMod val="75000"/>
                    <a:lumOff val="25000"/>
                  </a:schemeClr>
                </a:solidFill>
              </a:rPr>
              <a:t>Recreation/Interest/Hobbies</a:t>
            </a:r>
          </a:p>
          <a:p>
            <a:r>
              <a:rPr lang="en-US" b="1" dirty="0">
                <a:solidFill>
                  <a:schemeClr val="tx2">
                    <a:lumMod val="75000"/>
                    <a:lumOff val="25000"/>
                  </a:schemeClr>
                </a:solidFill>
              </a:rPr>
              <a:t>Choice and Decision-Making</a:t>
            </a:r>
          </a:p>
          <a:p>
            <a:r>
              <a:rPr lang="en-US" b="1" dirty="0">
                <a:solidFill>
                  <a:schemeClr val="tx2">
                    <a:lumMod val="75000"/>
                    <a:lumOff val="25000"/>
                  </a:schemeClr>
                </a:solidFill>
              </a:rPr>
              <a:t>Future Plans</a:t>
            </a:r>
          </a:p>
          <a:p>
            <a:endParaRPr lang="en-US" sz="2000" dirty="0"/>
          </a:p>
        </p:txBody>
      </p:sp>
    </p:spTree>
    <p:extLst>
      <p:ext uri="{BB962C8B-B14F-4D97-AF65-F5344CB8AC3E}">
        <p14:creationId xmlns:p14="http://schemas.microsoft.com/office/powerpoint/2010/main" val="2663114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62323A9-DDF5-4CAF-B89A-A8F4A97352D1}"/>
              </a:ext>
            </a:extLst>
          </p:cNvPr>
          <p:cNvSpPr>
            <a:spLocks noGrp="1"/>
          </p:cNvSpPr>
          <p:nvPr>
            <p:ph type="title"/>
          </p:nvPr>
        </p:nvSpPr>
        <p:spPr>
          <a:xfrm>
            <a:off x="1274790" y="86225"/>
            <a:ext cx="10018713" cy="1752599"/>
          </a:xfrm>
        </p:spPr>
        <p:txBody>
          <a:bodyPr/>
          <a:lstStyle/>
          <a:p>
            <a:pPr algn="ctr"/>
            <a:r>
              <a:rPr lang="en-US" b="1" dirty="0">
                <a:solidFill>
                  <a:srgbClr val="002060"/>
                </a:solidFill>
                <a:effectLst>
                  <a:outerShdw blurRad="38100" dist="38100" dir="2700000" algn="tl">
                    <a:srgbClr val="000000">
                      <a:alpha val="43137"/>
                    </a:srgbClr>
                  </a:outerShdw>
                </a:effectLst>
                <a:latin typeface="+mn-lt"/>
              </a:rPr>
              <a:t>What’s the Difference Between a Personal Plan and an Implementation Strategy?</a:t>
            </a:r>
          </a:p>
        </p:txBody>
      </p:sp>
      <p:sp>
        <p:nvSpPr>
          <p:cNvPr id="2" name="Text Placeholder 1">
            <a:extLst>
              <a:ext uri="{FF2B5EF4-FFF2-40B4-BE49-F238E27FC236}">
                <a16:creationId xmlns:a16="http://schemas.microsoft.com/office/drawing/2014/main" id="{23955052-0C6F-4C55-B38F-2742D246CBD9}"/>
              </a:ext>
            </a:extLst>
          </p:cNvPr>
          <p:cNvSpPr>
            <a:spLocks noGrp="1"/>
          </p:cNvSpPr>
          <p:nvPr>
            <p:ph type="body" idx="1"/>
          </p:nvPr>
        </p:nvSpPr>
        <p:spPr>
          <a:xfrm>
            <a:off x="839788" y="1681163"/>
            <a:ext cx="5157787" cy="444363"/>
          </a:xfrm>
        </p:spPr>
        <p:txBody>
          <a:bodyPr/>
          <a:lstStyle/>
          <a:p>
            <a:pPr algn="ctr"/>
            <a:r>
              <a:rPr lang="en-US" dirty="0">
                <a:solidFill>
                  <a:srgbClr val="002060"/>
                </a:solidFill>
              </a:rPr>
              <a:t>Personal Plan</a:t>
            </a:r>
          </a:p>
        </p:txBody>
      </p:sp>
      <p:sp>
        <p:nvSpPr>
          <p:cNvPr id="7" name="Content Placeholder 6">
            <a:extLst>
              <a:ext uri="{FF2B5EF4-FFF2-40B4-BE49-F238E27FC236}">
                <a16:creationId xmlns:a16="http://schemas.microsoft.com/office/drawing/2014/main" id="{8915C825-0F12-4CDD-8273-63E675F9EA08}"/>
              </a:ext>
            </a:extLst>
          </p:cNvPr>
          <p:cNvSpPr>
            <a:spLocks noGrp="1"/>
          </p:cNvSpPr>
          <p:nvPr>
            <p:ph sz="half" idx="2"/>
          </p:nvPr>
        </p:nvSpPr>
        <p:spPr>
          <a:xfrm>
            <a:off x="1126359" y="2125526"/>
            <a:ext cx="5157787" cy="4025402"/>
          </a:xfrm>
          <a:ln w="19050">
            <a:noFill/>
          </a:ln>
        </p:spPr>
        <p:txBody>
          <a:bodyPr>
            <a:normAutofit/>
          </a:bodyPr>
          <a:lstStyle/>
          <a:p>
            <a:r>
              <a:rPr lang="en-US" dirty="0">
                <a:solidFill>
                  <a:srgbClr val="002060"/>
                </a:solidFill>
              </a:rPr>
              <a:t>Must comply with CMS requirements for Person-Centered Planning and Conflict-Free Case Management</a:t>
            </a:r>
          </a:p>
          <a:p>
            <a:r>
              <a:rPr lang="en-US" dirty="0">
                <a:solidFill>
                  <a:srgbClr val="002060"/>
                </a:solidFill>
              </a:rPr>
              <a:t>Identifies important outcomes the person has expressed</a:t>
            </a:r>
          </a:p>
          <a:p>
            <a:r>
              <a:rPr lang="en-US" dirty="0">
                <a:solidFill>
                  <a:srgbClr val="002060"/>
                </a:solidFill>
              </a:rPr>
              <a:t>Should indicate non-outcome related services and supports need by person, but not specific direction for addressing these</a:t>
            </a:r>
          </a:p>
          <a:p>
            <a:r>
              <a:rPr lang="en-US" dirty="0">
                <a:solidFill>
                  <a:srgbClr val="002060"/>
                </a:solidFill>
              </a:rPr>
              <a:t>Must be developed with as much input from the person/guardian as is desired and be available to them in a manner that is understandable</a:t>
            </a:r>
          </a:p>
          <a:p>
            <a:r>
              <a:rPr lang="en-US" dirty="0">
                <a:solidFill>
                  <a:srgbClr val="002060"/>
                </a:solidFill>
              </a:rPr>
              <a:t>Identify known risks</a:t>
            </a:r>
          </a:p>
        </p:txBody>
      </p:sp>
      <p:sp>
        <p:nvSpPr>
          <p:cNvPr id="3" name="Text Placeholder 2">
            <a:extLst>
              <a:ext uri="{FF2B5EF4-FFF2-40B4-BE49-F238E27FC236}">
                <a16:creationId xmlns:a16="http://schemas.microsoft.com/office/drawing/2014/main" id="{CCC349A1-18C0-4526-A048-292D6B19E48C}"/>
              </a:ext>
            </a:extLst>
          </p:cNvPr>
          <p:cNvSpPr>
            <a:spLocks noGrp="1"/>
          </p:cNvSpPr>
          <p:nvPr>
            <p:ph type="body" sz="quarter" idx="3"/>
          </p:nvPr>
        </p:nvSpPr>
        <p:spPr>
          <a:xfrm>
            <a:off x="6284146" y="1689784"/>
            <a:ext cx="5183188" cy="444363"/>
          </a:xfrm>
        </p:spPr>
        <p:txBody>
          <a:bodyPr/>
          <a:lstStyle/>
          <a:p>
            <a:pPr algn="ctr"/>
            <a:r>
              <a:rPr lang="en-US" dirty="0">
                <a:solidFill>
                  <a:srgbClr val="002060"/>
                </a:solidFill>
              </a:rPr>
              <a:t>Implementation Strategy</a:t>
            </a:r>
          </a:p>
        </p:txBody>
      </p:sp>
      <p:sp>
        <p:nvSpPr>
          <p:cNvPr id="8" name="Content Placeholder 7">
            <a:extLst>
              <a:ext uri="{FF2B5EF4-FFF2-40B4-BE49-F238E27FC236}">
                <a16:creationId xmlns:a16="http://schemas.microsoft.com/office/drawing/2014/main" id="{2E0D1CB6-4E5C-4E34-91FF-21576D21E0F0}"/>
              </a:ext>
            </a:extLst>
          </p:cNvPr>
          <p:cNvSpPr>
            <a:spLocks noGrp="1"/>
          </p:cNvSpPr>
          <p:nvPr>
            <p:ph sz="quarter" idx="4"/>
          </p:nvPr>
        </p:nvSpPr>
        <p:spPr>
          <a:xfrm>
            <a:off x="6346825" y="2125526"/>
            <a:ext cx="5183188" cy="4025402"/>
          </a:xfrm>
          <a:ln w="19050">
            <a:noFill/>
          </a:ln>
        </p:spPr>
        <p:txBody>
          <a:bodyPr>
            <a:normAutofit/>
          </a:bodyPr>
          <a:lstStyle/>
          <a:p>
            <a:r>
              <a:rPr lang="en-US" dirty="0">
                <a:solidFill>
                  <a:srgbClr val="002060"/>
                </a:solidFill>
              </a:rPr>
              <a:t>CMS does not have standards governing agency processes for implementing the person-centered plan</a:t>
            </a:r>
          </a:p>
          <a:p>
            <a:r>
              <a:rPr lang="en-US" dirty="0">
                <a:solidFill>
                  <a:srgbClr val="002060"/>
                </a:solidFill>
              </a:rPr>
              <a:t>Identifies how the agency will support the person to pursue important outcomes</a:t>
            </a:r>
          </a:p>
          <a:p>
            <a:r>
              <a:rPr lang="en-US" dirty="0">
                <a:solidFill>
                  <a:srgbClr val="002060"/>
                </a:solidFill>
              </a:rPr>
              <a:t>Provides specific direction for staff to follow in meeting person-specific needs</a:t>
            </a:r>
          </a:p>
          <a:p>
            <a:r>
              <a:rPr lang="en-US" dirty="0">
                <a:solidFill>
                  <a:srgbClr val="002060"/>
                </a:solidFill>
              </a:rPr>
              <a:t>Is intended as direction to staff and does not necessarily need to be written in a manner understandable to the person/guardian</a:t>
            </a:r>
          </a:p>
          <a:p>
            <a:r>
              <a:rPr lang="en-US" dirty="0">
                <a:solidFill>
                  <a:srgbClr val="002060"/>
                </a:solidFill>
              </a:rPr>
              <a:t>Address known risks</a:t>
            </a:r>
          </a:p>
        </p:txBody>
      </p:sp>
    </p:spTree>
    <p:extLst>
      <p:ext uri="{BB962C8B-B14F-4D97-AF65-F5344CB8AC3E}">
        <p14:creationId xmlns:p14="http://schemas.microsoft.com/office/powerpoint/2010/main" val="2048668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DFFB5-D0B7-40BC-B106-ABA241B1B3DA}"/>
              </a:ext>
            </a:extLst>
          </p:cNvPr>
          <p:cNvSpPr>
            <a:spLocks noGrp="1"/>
          </p:cNvSpPr>
          <p:nvPr>
            <p:ph type="title"/>
          </p:nvPr>
        </p:nvSpPr>
        <p:spPr/>
        <p:txBody>
          <a:bodyPr>
            <a:normAutofit/>
          </a:bodyPr>
          <a:lstStyle/>
          <a:p>
            <a:r>
              <a:rPr lang="en-US" sz="8800" dirty="0">
                <a:solidFill>
                  <a:srgbClr val="00B0F0"/>
                </a:solidFill>
                <a:effectLst>
                  <a:outerShdw blurRad="38100" dist="38100" dir="2700000" algn="tl">
                    <a:srgbClr val="000000">
                      <a:alpha val="43137"/>
                    </a:srgbClr>
                  </a:outerShdw>
                </a:effectLst>
              </a:rPr>
              <a:t>Q/A</a:t>
            </a:r>
          </a:p>
        </p:txBody>
      </p:sp>
      <p:sp>
        <p:nvSpPr>
          <p:cNvPr id="3" name="Content Placeholder 2">
            <a:extLst>
              <a:ext uri="{FF2B5EF4-FFF2-40B4-BE49-F238E27FC236}">
                <a16:creationId xmlns:a16="http://schemas.microsoft.com/office/drawing/2014/main" id="{CCDE88DD-52AB-49BF-AF7A-E2CF693FFF27}"/>
              </a:ext>
            </a:extLst>
          </p:cNvPr>
          <p:cNvSpPr>
            <a:spLocks noGrp="1"/>
          </p:cNvSpPr>
          <p:nvPr>
            <p:ph idx="1"/>
          </p:nvPr>
        </p:nvSpPr>
        <p:spPr/>
        <p:txBody>
          <a:bodyPr>
            <a:normAutofit/>
          </a:bodyPr>
          <a:lstStyle/>
          <a:p>
            <a:pPr marL="0" indent="0" algn="ctr">
              <a:buNone/>
            </a:pPr>
            <a:r>
              <a:rPr lang="en-US" sz="6600" dirty="0">
                <a:solidFill>
                  <a:schemeClr val="tx2">
                    <a:lumMod val="75000"/>
                    <a:lumOff val="25000"/>
                  </a:schemeClr>
                </a:solidFill>
              </a:rPr>
              <a:t>Thank You!</a:t>
            </a:r>
          </a:p>
        </p:txBody>
      </p:sp>
    </p:spTree>
    <p:extLst>
      <p:ext uri="{BB962C8B-B14F-4D97-AF65-F5344CB8AC3E}">
        <p14:creationId xmlns:p14="http://schemas.microsoft.com/office/powerpoint/2010/main" val="1579179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FDC63FDC-A428-467D-A334-07DD11B6B0D5}"/>
              </a:ext>
            </a:extLst>
          </p:cNvPr>
          <p:cNvSpPr>
            <a:spLocks noGrp="1"/>
          </p:cNvSpPr>
          <p:nvPr>
            <p:ph type="title"/>
          </p:nvPr>
        </p:nvSpPr>
        <p:spPr>
          <a:xfrm>
            <a:off x="496112" y="685801"/>
            <a:ext cx="2743200" cy="5105400"/>
          </a:xfrm>
        </p:spPr>
        <p:txBody>
          <a:bodyPr>
            <a:normAutofit/>
          </a:bodyPr>
          <a:lstStyle/>
          <a:p>
            <a:pPr algn="l"/>
            <a:r>
              <a:rPr lang="en-US" sz="4400" b="1" dirty="0">
                <a:solidFill>
                  <a:srgbClr val="FFFFFF"/>
                </a:solidFill>
              </a:rPr>
              <a:t>AGENDA</a:t>
            </a:r>
          </a:p>
        </p:txBody>
      </p:sp>
      <p:grpSp>
        <p:nvGrpSpPr>
          <p:cNvPr id="12"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Content Placeholder 2">
            <a:extLst>
              <a:ext uri="{FF2B5EF4-FFF2-40B4-BE49-F238E27FC236}">
                <a16:creationId xmlns:a16="http://schemas.microsoft.com/office/drawing/2014/main" id="{52820E52-3E3A-4E35-97B3-49BAEE01C9D3}"/>
              </a:ext>
            </a:extLst>
          </p:cNvPr>
          <p:cNvSpPr>
            <a:spLocks noGrp="1"/>
          </p:cNvSpPr>
          <p:nvPr>
            <p:ph idx="1"/>
          </p:nvPr>
        </p:nvSpPr>
        <p:spPr>
          <a:xfrm>
            <a:off x="5355188" y="563880"/>
            <a:ext cx="6912792" cy="5973273"/>
          </a:xfrm>
        </p:spPr>
        <p:txBody>
          <a:bodyPr anchor="t">
            <a:normAutofit/>
          </a:bodyPr>
          <a:lstStyle/>
          <a:p>
            <a:r>
              <a:rPr lang="en-US" sz="3200" b="1" dirty="0">
                <a:solidFill>
                  <a:schemeClr val="tx2">
                    <a:lumMod val="75000"/>
                    <a:lumOff val="25000"/>
                  </a:schemeClr>
                </a:solidFill>
              </a:rPr>
              <a:t>2014 HCBS Rule Requirements</a:t>
            </a:r>
          </a:p>
          <a:p>
            <a:r>
              <a:rPr lang="en-US" sz="3200" b="1" dirty="0">
                <a:solidFill>
                  <a:schemeClr val="tx2">
                    <a:lumMod val="75000"/>
                    <a:lumOff val="25000"/>
                  </a:schemeClr>
                </a:solidFill>
              </a:rPr>
              <a:t>CMS Person-Centered Planning Requirements</a:t>
            </a:r>
          </a:p>
          <a:p>
            <a:r>
              <a:rPr lang="en-US" sz="3200" b="1" dirty="0">
                <a:solidFill>
                  <a:schemeClr val="tx2">
                    <a:lumMod val="75000"/>
                    <a:lumOff val="25000"/>
                  </a:schemeClr>
                </a:solidFill>
              </a:rPr>
              <a:t>Personal Plan</a:t>
            </a:r>
          </a:p>
          <a:p>
            <a:r>
              <a:rPr lang="en-US" sz="3200" b="1" dirty="0">
                <a:solidFill>
                  <a:schemeClr val="tx2">
                    <a:lumMod val="75000"/>
                    <a:lumOff val="25000"/>
                  </a:schemeClr>
                </a:solidFill>
              </a:rPr>
              <a:t>Restrictive Procedures</a:t>
            </a:r>
          </a:p>
          <a:p>
            <a:r>
              <a:rPr lang="en-US" sz="3200" b="1" dirty="0">
                <a:solidFill>
                  <a:schemeClr val="tx2">
                    <a:lumMod val="75000"/>
                    <a:lumOff val="25000"/>
                  </a:schemeClr>
                </a:solidFill>
              </a:rPr>
              <a:t>Involving Individuals in Planning for Their Lives</a:t>
            </a:r>
          </a:p>
          <a:p>
            <a:endParaRPr lang="en-US" sz="2000" dirty="0"/>
          </a:p>
          <a:p>
            <a:endParaRPr lang="en-US" sz="2000" dirty="0"/>
          </a:p>
          <a:p>
            <a:endParaRPr lang="en-US" sz="2000" dirty="0"/>
          </a:p>
        </p:txBody>
      </p:sp>
    </p:spTree>
    <p:extLst>
      <p:ext uri="{BB962C8B-B14F-4D97-AF65-F5344CB8AC3E}">
        <p14:creationId xmlns:p14="http://schemas.microsoft.com/office/powerpoint/2010/main" val="2494515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dirty="0"/>
          </a:p>
        </p:txBody>
      </p:sp>
      <p:sp useBgFill="1">
        <p:nvSpPr>
          <p:cNvPr id="10" name="Freeform: Shape 9">
            <a:extLst>
              <a:ext uri="{FF2B5EF4-FFF2-40B4-BE49-F238E27FC236}">
                <a16:creationId xmlns:a16="http://schemas.microsoft.com/office/drawing/2014/main" id="{B1BDB70B-F0E6-4867-818F-C582494FB6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7083" y="0"/>
            <a:ext cx="11134917" cy="6858000"/>
          </a:xfrm>
          <a:custGeom>
            <a:avLst/>
            <a:gdLst>
              <a:gd name="connsiteX0" fmla="*/ 7627977 w 11134917"/>
              <a:gd name="connsiteY0" fmla="*/ 0 h 6858000"/>
              <a:gd name="connsiteX1" fmla="*/ 8129873 w 11134917"/>
              <a:gd name="connsiteY1" fmla="*/ 0 h 6858000"/>
              <a:gd name="connsiteX2" fmla="*/ 11134917 w 11134917"/>
              <a:gd name="connsiteY2" fmla="*/ 0 h 6858000"/>
              <a:gd name="connsiteX3" fmla="*/ 11134917 w 11134917"/>
              <a:gd name="connsiteY3" fmla="*/ 6858000 h 6858000"/>
              <a:gd name="connsiteX4" fmla="*/ 8129873 w 11134917"/>
              <a:gd name="connsiteY4" fmla="*/ 6858000 h 6858000"/>
              <a:gd name="connsiteX5" fmla="*/ 7627977 w 11134917"/>
              <a:gd name="connsiteY5" fmla="*/ 6858000 h 6858000"/>
              <a:gd name="connsiteX6" fmla="*/ 7627977 w 11134917"/>
              <a:gd name="connsiteY6" fmla="*/ 6857419 h 6858000"/>
              <a:gd name="connsiteX7" fmla="*/ 1921931 w 11134917"/>
              <a:gd name="connsiteY7" fmla="*/ 6850814 h 6858000"/>
              <a:gd name="connsiteX8" fmla="*/ 0 w 11134917"/>
              <a:gd name="connsiteY8" fmla="*/ 5325357 h 6858000"/>
              <a:gd name="connsiteX9" fmla="*/ 838199 w 11134917"/>
              <a:gd name="connsiteY9" fmla="*/ 7331 h 6858000"/>
              <a:gd name="connsiteX10" fmla="*/ 7627977 w 11134917"/>
              <a:gd name="connsiteY10" fmla="*/ 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134917" h="6858000">
                <a:moveTo>
                  <a:pt x="7627977" y="0"/>
                </a:moveTo>
                <a:lnTo>
                  <a:pt x="8129873" y="0"/>
                </a:lnTo>
                <a:lnTo>
                  <a:pt x="11134917" y="0"/>
                </a:lnTo>
                <a:lnTo>
                  <a:pt x="11134917" y="6858000"/>
                </a:lnTo>
                <a:lnTo>
                  <a:pt x="8129873" y="6858000"/>
                </a:lnTo>
                <a:lnTo>
                  <a:pt x="7627977" y="6858000"/>
                </a:lnTo>
                <a:lnTo>
                  <a:pt x="7627977" y="6857419"/>
                </a:lnTo>
                <a:lnTo>
                  <a:pt x="1921931" y="6850814"/>
                </a:lnTo>
                <a:lnTo>
                  <a:pt x="0" y="5325357"/>
                </a:lnTo>
                <a:lnTo>
                  <a:pt x="838199" y="7331"/>
                </a:lnTo>
                <a:lnTo>
                  <a:pt x="7627977" y="50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1E52C707-F508-47B5-8864-8CC3EE0F030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2025" y="0"/>
            <a:ext cx="2436813" cy="6858001"/>
            <a:chOff x="1320800" y="0"/>
            <a:chExt cx="2436813" cy="6858001"/>
          </a:xfrm>
        </p:grpSpPr>
        <p:sp>
          <p:nvSpPr>
            <p:cNvPr id="13" name="Freeform 6">
              <a:extLst>
                <a:ext uri="{FF2B5EF4-FFF2-40B4-BE49-F238E27FC236}">
                  <a16:creationId xmlns:a16="http://schemas.microsoft.com/office/drawing/2014/main" id="{066B5DD9-1C9B-4957-AF7C-8E11C7E88B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8DF9D480-2CEE-4037-8C1B-6380686300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EBF6F7B8-E51D-495D-B944-B8E2E84C57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F43BB0F7-F9F4-4CFA-9277-2B671DC70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D51F18A6-D926-4462-B110-63097184F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ED77B4F5-55D8-444A-9EFF-CAAA8CD69F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Title 2"/>
          <p:cNvSpPr>
            <a:spLocks noGrp="1"/>
          </p:cNvSpPr>
          <p:nvPr>
            <p:ph type="title"/>
          </p:nvPr>
        </p:nvSpPr>
        <p:spPr>
          <a:xfrm>
            <a:off x="1836013" y="1072609"/>
            <a:ext cx="3041557" cy="4522647"/>
          </a:xfrm>
          <a:effectLst/>
        </p:spPr>
        <p:txBody>
          <a:bodyPr anchor="ctr">
            <a:normAutofit/>
          </a:bodyPr>
          <a:lstStyle/>
          <a:p>
            <a:pPr algn="l"/>
            <a:r>
              <a:rPr lang="en-US" sz="3200" b="1" dirty="0">
                <a:solidFill>
                  <a:schemeClr val="tx2">
                    <a:lumMod val="75000"/>
                    <a:lumOff val="25000"/>
                  </a:schemeClr>
                </a:solidFill>
              </a:rPr>
              <a:t>Highlights of the 2014 HCBS Rule</a:t>
            </a:r>
          </a:p>
        </p:txBody>
      </p:sp>
      <p:sp>
        <p:nvSpPr>
          <p:cNvPr id="2" name="Content Placeholder 1"/>
          <p:cNvSpPr>
            <a:spLocks noGrp="1"/>
          </p:cNvSpPr>
          <p:nvPr>
            <p:ph sz="quarter" idx="1"/>
          </p:nvPr>
        </p:nvSpPr>
        <p:spPr>
          <a:xfrm>
            <a:off x="4565944" y="290671"/>
            <a:ext cx="6966295" cy="6346300"/>
          </a:xfrm>
        </p:spPr>
        <p:txBody>
          <a:bodyPr anchor="ctr">
            <a:normAutofit/>
          </a:bodyPr>
          <a:lstStyle/>
          <a:p>
            <a:pPr marL="798513" indent="-452438">
              <a:lnSpc>
                <a:spcPct val="90000"/>
              </a:lnSpc>
            </a:pPr>
            <a:r>
              <a:rPr lang="en-US" b="1" dirty="0">
                <a:solidFill>
                  <a:schemeClr val="tx2">
                    <a:lumMod val="75000"/>
                    <a:lumOff val="25000"/>
                  </a:schemeClr>
                </a:solidFill>
              </a:rPr>
              <a:t>Rule was finalized after years of draft language</a:t>
            </a:r>
          </a:p>
          <a:p>
            <a:pPr marL="798513" indent="-452438">
              <a:lnSpc>
                <a:spcPct val="90000"/>
              </a:lnSpc>
            </a:pPr>
            <a:r>
              <a:rPr lang="en-US" b="1" dirty="0">
                <a:solidFill>
                  <a:schemeClr val="tx2">
                    <a:lumMod val="75000"/>
                    <a:lumOff val="25000"/>
                  </a:schemeClr>
                </a:solidFill>
              </a:rPr>
              <a:t>Rule is intended to serve as a catalyst for widespread stakeholder engagement on ways to improve how individuals experience daily life (CMS)</a:t>
            </a:r>
          </a:p>
          <a:p>
            <a:pPr marL="798513" indent="-452438">
              <a:lnSpc>
                <a:spcPct val="90000"/>
              </a:lnSpc>
            </a:pPr>
            <a:r>
              <a:rPr lang="en-US" b="1" dirty="0">
                <a:solidFill>
                  <a:schemeClr val="tx2">
                    <a:lumMod val="75000"/>
                    <a:lumOff val="25000"/>
                  </a:schemeClr>
                </a:solidFill>
              </a:rPr>
              <a:t>CMS sought to clarify its definition of “Home and Community-Based settings”</a:t>
            </a:r>
          </a:p>
          <a:p>
            <a:pPr marL="798513" indent="-452438">
              <a:lnSpc>
                <a:spcPct val="90000"/>
              </a:lnSpc>
            </a:pPr>
            <a:r>
              <a:rPr lang="en-US" b="1" dirty="0">
                <a:solidFill>
                  <a:schemeClr val="tx2">
                    <a:lumMod val="75000"/>
                    <a:lumOff val="25000"/>
                  </a:schemeClr>
                </a:solidFill>
              </a:rPr>
              <a:t>Further defined the Person-Centered Planning Process and requirement for Conflict-Free Case Management</a:t>
            </a:r>
          </a:p>
          <a:p>
            <a:pPr marL="798513" indent="-452438">
              <a:lnSpc>
                <a:spcPct val="90000"/>
              </a:lnSpc>
            </a:pPr>
            <a:r>
              <a:rPr lang="en-US" b="1" dirty="0">
                <a:solidFill>
                  <a:schemeClr val="tx2">
                    <a:lumMod val="75000"/>
                    <a:lumOff val="25000"/>
                  </a:schemeClr>
                </a:solidFill>
              </a:rPr>
              <a:t>Provided a 5-year transition period (which has been extended to 2023)</a:t>
            </a:r>
          </a:p>
          <a:p>
            <a:pPr marL="0" indent="0">
              <a:lnSpc>
                <a:spcPct val="90000"/>
              </a:lnSpc>
              <a:buNone/>
            </a:pPr>
            <a:endParaRPr lang="en-US" sz="1900" b="1" dirty="0"/>
          </a:p>
        </p:txBody>
      </p:sp>
    </p:spTree>
    <p:extLst>
      <p:ext uri="{BB962C8B-B14F-4D97-AF65-F5344CB8AC3E}">
        <p14:creationId xmlns:p14="http://schemas.microsoft.com/office/powerpoint/2010/main" val="2399786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760706" y="4452257"/>
            <a:ext cx="9742318" cy="1384980"/>
          </a:xfrm>
        </p:spPr>
        <p:txBody>
          <a:bodyPr>
            <a:normAutofit/>
          </a:bodyPr>
          <a:lstStyle/>
          <a:p>
            <a:r>
              <a:rPr lang="en-US" b="1" dirty="0">
                <a:solidFill>
                  <a:schemeClr val="tx2">
                    <a:lumMod val="75000"/>
                    <a:lumOff val="25000"/>
                  </a:schemeClr>
                </a:solidFill>
              </a:rPr>
              <a:t>Key Provisions of the 2014 Rule</a:t>
            </a:r>
          </a:p>
        </p:txBody>
      </p:sp>
      <p:graphicFrame>
        <p:nvGraphicFramePr>
          <p:cNvPr id="5" name="Content Placeholder 1">
            <a:extLst>
              <a:ext uri="{FF2B5EF4-FFF2-40B4-BE49-F238E27FC236}">
                <a16:creationId xmlns:a16="http://schemas.microsoft.com/office/drawing/2014/main" id="{F11A1F4F-2002-4D5B-86E1-5F1247291465}"/>
              </a:ext>
            </a:extLst>
          </p:cNvPr>
          <p:cNvGraphicFramePr>
            <a:graphicFrameLocks noGrp="1"/>
          </p:cNvGraphicFramePr>
          <p:nvPr>
            <p:ph sz="quarter" idx="1"/>
            <p:extLst>
              <p:ext uri="{D42A27DB-BD31-4B8C-83A1-F6EECF244321}">
                <p14:modId xmlns:p14="http://schemas.microsoft.com/office/powerpoint/2010/main" val="3645010777"/>
              </p:ext>
            </p:extLst>
          </p:nvPr>
        </p:nvGraphicFramePr>
        <p:xfrm>
          <a:off x="1760705" y="865761"/>
          <a:ext cx="9742319" cy="32406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81791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itle 2"/>
          <p:cNvSpPr>
            <a:spLocks noGrp="1"/>
          </p:cNvSpPr>
          <p:nvPr>
            <p:ph type="title"/>
          </p:nvPr>
        </p:nvSpPr>
        <p:spPr>
          <a:xfrm>
            <a:off x="496112" y="685801"/>
            <a:ext cx="2743200" cy="5105400"/>
          </a:xfrm>
        </p:spPr>
        <p:txBody>
          <a:bodyPr>
            <a:normAutofit/>
          </a:bodyPr>
          <a:lstStyle/>
          <a:p>
            <a:pPr algn="l"/>
            <a:r>
              <a:rPr lang="en-US" sz="3200" b="1" dirty="0">
                <a:solidFill>
                  <a:srgbClr val="FFFFFF"/>
                </a:solidFill>
                <a:effectLst>
                  <a:outerShdw blurRad="38100" dist="38100" dir="2700000" algn="tl">
                    <a:srgbClr val="000000">
                      <a:alpha val="43137"/>
                    </a:srgbClr>
                  </a:outerShdw>
                </a:effectLst>
              </a:rPr>
              <a:t>All Settings Requirements</a:t>
            </a:r>
          </a:p>
        </p:txBody>
      </p:sp>
      <p:grpSp>
        <p:nvGrpSpPr>
          <p:cNvPr id="12"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Content Placeholder 1"/>
          <p:cNvSpPr>
            <a:spLocks noGrp="1"/>
          </p:cNvSpPr>
          <p:nvPr>
            <p:ph sz="quarter" idx="1"/>
          </p:nvPr>
        </p:nvSpPr>
        <p:spPr>
          <a:xfrm>
            <a:off x="4619997" y="72668"/>
            <a:ext cx="6883027" cy="6491633"/>
          </a:xfrm>
        </p:spPr>
        <p:txBody>
          <a:bodyPr>
            <a:normAutofit/>
          </a:bodyPr>
          <a:lstStyle/>
          <a:p>
            <a:pPr marL="684213" indent="-338138" algn="just">
              <a:lnSpc>
                <a:spcPct val="90000"/>
              </a:lnSpc>
            </a:pPr>
            <a:r>
              <a:rPr lang="en-US" sz="2000" dirty="0"/>
              <a:t>The setting is integrated in and supports full access of individuals receiving Medicaid HCBS to the greater community, including opportunities to seek employment and work in competitive integrated settings, engage in community life, control personal resources, and receive services in the community, </a:t>
            </a:r>
            <a:r>
              <a:rPr lang="en-US" sz="2000" b="1" dirty="0"/>
              <a:t>to the same degree of access as individuals not receiving Medicaid HCBS. </a:t>
            </a:r>
          </a:p>
          <a:p>
            <a:pPr marL="684213" indent="-338138" algn="just">
              <a:lnSpc>
                <a:spcPct val="90000"/>
              </a:lnSpc>
            </a:pPr>
            <a:r>
              <a:rPr lang="en-US" sz="2000" dirty="0"/>
              <a:t>The setting is selected by the individual from among setting options including non-disability specific settings.  The settings options are identified and documented in the person-centered plan and are based on the individual’s needs, preferences</a:t>
            </a:r>
          </a:p>
          <a:p>
            <a:pPr marL="684213" indent="-338138" algn="just">
              <a:lnSpc>
                <a:spcPct val="90000"/>
              </a:lnSpc>
            </a:pPr>
            <a:r>
              <a:rPr lang="en-US" sz="2000" dirty="0"/>
              <a:t>The setting ensures an individual’s rights of privacy, dignity, and respect, and freedom from coercion and restraint. </a:t>
            </a:r>
          </a:p>
          <a:p>
            <a:pPr marL="684213" indent="-338138" algn="just">
              <a:lnSpc>
                <a:spcPct val="90000"/>
              </a:lnSpc>
            </a:pPr>
            <a:r>
              <a:rPr lang="en-US" sz="2000" dirty="0"/>
              <a:t>The setting optimizes, but does not regiment, individual initiative, autonomy, and independence in making life choices including but not limited to daily activities, physical environment, and with whom to interact. </a:t>
            </a:r>
          </a:p>
          <a:p>
            <a:pPr marL="684213" indent="-338138" algn="just">
              <a:lnSpc>
                <a:spcPct val="90000"/>
              </a:lnSpc>
            </a:pPr>
            <a:r>
              <a:rPr lang="en-US" sz="2000" dirty="0"/>
              <a:t>The setting facilitates individual choice regarding services and supports, and who provides them. </a:t>
            </a:r>
            <a:endParaRPr lang="en-US" sz="2000" b="1" dirty="0"/>
          </a:p>
        </p:txBody>
      </p:sp>
    </p:spTree>
    <p:extLst>
      <p:ext uri="{BB962C8B-B14F-4D97-AF65-F5344CB8AC3E}">
        <p14:creationId xmlns:p14="http://schemas.microsoft.com/office/powerpoint/2010/main" val="1485546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D38D7EA3-2396-46A4-9F31-38E2D6120624}"/>
              </a:ext>
            </a:extLst>
          </p:cNvPr>
          <p:cNvSpPr>
            <a:spLocks noGrp="1"/>
          </p:cNvSpPr>
          <p:nvPr>
            <p:ph sz="half" idx="1"/>
          </p:nvPr>
        </p:nvSpPr>
        <p:spPr>
          <a:xfrm>
            <a:off x="4094605" y="1625008"/>
            <a:ext cx="4895055" cy="3124201"/>
          </a:xfrm>
          <a:ln w="25400">
            <a:solidFill>
              <a:srgbClr val="00B0F0"/>
            </a:solidFill>
          </a:ln>
        </p:spPr>
        <p:txBody>
          <a:bodyPr/>
          <a:lstStyle/>
          <a:p>
            <a:pPr marL="0" indent="0" algn="ctr">
              <a:buNone/>
            </a:pPr>
            <a:r>
              <a:rPr lang="en-US" sz="4800" b="1" dirty="0">
                <a:solidFill>
                  <a:srgbClr val="00B0F0"/>
                </a:solidFill>
              </a:rPr>
              <a:t>Person-Centered Planning</a:t>
            </a:r>
            <a:r>
              <a:rPr lang="en-US" dirty="0"/>
              <a:t>	</a:t>
            </a:r>
          </a:p>
        </p:txBody>
      </p:sp>
    </p:spTree>
    <p:extLst>
      <p:ext uri="{BB962C8B-B14F-4D97-AF65-F5344CB8AC3E}">
        <p14:creationId xmlns:p14="http://schemas.microsoft.com/office/powerpoint/2010/main" val="2682887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04999" y="89320"/>
            <a:ext cx="9612807" cy="1285308"/>
          </a:xfrm>
        </p:spPr>
        <p:txBody>
          <a:bodyPr>
            <a:normAutofit/>
          </a:bodyPr>
          <a:lstStyle/>
          <a:p>
            <a:pPr algn="ctr"/>
            <a:r>
              <a:rPr lang="en-US" sz="3600" b="1" dirty="0">
                <a:solidFill>
                  <a:srgbClr val="00B0F0"/>
                </a:solidFill>
                <a:effectLst>
                  <a:outerShdw blurRad="38100" dist="38100" dir="2700000" algn="tl">
                    <a:srgbClr val="000000">
                      <a:alpha val="43137"/>
                    </a:srgbClr>
                  </a:outerShdw>
                </a:effectLst>
              </a:rPr>
              <a:t>CMS Person Centered Planning Requirements</a:t>
            </a:r>
            <a:endParaRPr lang="en-US" sz="3600" dirty="0">
              <a:solidFill>
                <a:srgbClr val="00B0F0"/>
              </a:solidFill>
              <a:effectLst>
                <a:outerShdw blurRad="38100" dist="38100" dir="2700000" algn="tl">
                  <a:srgbClr val="000000">
                    <a:alpha val="43137"/>
                  </a:srgbClr>
                </a:outerShdw>
              </a:effectLst>
            </a:endParaRPr>
          </a:p>
        </p:txBody>
      </p:sp>
      <p:sp>
        <p:nvSpPr>
          <p:cNvPr id="5" name="Text Placeholder 4"/>
          <p:cNvSpPr>
            <a:spLocks noGrp="1"/>
          </p:cNvSpPr>
          <p:nvPr>
            <p:ph type="body" sz="quarter" idx="10"/>
          </p:nvPr>
        </p:nvSpPr>
        <p:spPr>
          <a:xfrm>
            <a:off x="2209799" y="1374628"/>
            <a:ext cx="9368563" cy="5102371"/>
          </a:xfrm>
        </p:spPr>
        <p:txBody>
          <a:bodyPr anchor="t">
            <a:normAutofit/>
          </a:bodyPr>
          <a:lstStyle/>
          <a:p>
            <a:pPr>
              <a:spcBef>
                <a:spcPts val="0"/>
              </a:spcBef>
              <a:buFont typeface="Wingdings" panose="05000000000000000000" pitchFamily="2" charset="2"/>
              <a:buChar char="§"/>
            </a:pPr>
            <a:r>
              <a:rPr lang="en-US" dirty="0">
                <a:solidFill>
                  <a:schemeClr val="bg2">
                    <a:lumMod val="25000"/>
                  </a:schemeClr>
                </a:solidFill>
              </a:rPr>
              <a:t>The person-centered planning process is driven by the individual  </a:t>
            </a:r>
          </a:p>
          <a:p>
            <a:pPr marL="0" indent="0">
              <a:spcBef>
                <a:spcPts val="0"/>
              </a:spcBef>
              <a:buNone/>
            </a:pPr>
            <a:endParaRPr lang="en-US" sz="1200" dirty="0">
              <a:solidFill>
                <a:schemeClr val="bg2">
                  <a:lumMod val="25000"/>
                </a:schemeClr>
              </a:solidFill>
            </a:endParaRPr>
          </a:p>
          <a:p>
            <a:pPr>
              <a:spcBef>
                <a:spcPts val="0"/>
              </a:spcBef>
              <a:buFont typeface="Wingdings" panose="05000000000000000000" pitchFamily="2" charset="2"/>
              <a:buChar char="§"/>
            </a:pPr>
            <a:r>
              <a:rPr lang="en-US" dirty="0">
                <a:solidFill>
                  <a:schemeClr val="bg2">
                    <a:lumMod val="25000"/>
                  </a:schemeClr>
                </a:solidFill>
              </a:rPr>
              <a:t>The process includes people chosen by the individual </a:t>
            </a:r>
          </a:p>
          <a:p>
            <a:pPr marL="0" indent="0">
              <a:spcBef>
                <a:spcPts val="0"/>
              </a:spcBef>
              <a:buNone/>
            </a:pPr>
            <a:endParaRPr lang="en-US" sz="1200" dirty="0">
              <a:solidFill>
                <a:schemeClr val="bg2">
                  <a:lumMod val="25000"/>
                </a:schemeClr>
              </a:solidFill>
            </a:endParaRPr>
          </a:p>
          <a:p>
            <a:pPr>
              <a:spcBef>
                <a:spcPts val="0"/>
              </a:spcBef>
              <a:buFont typeface="Wingdings" panose="05000000000000000000" pitchFamily="2" charset="2"/>
              <a:buChar char="§"/>
            </a:pPr>
            <a:r>
              <a:rPr lang="en-US" dirty="0">
                <a:solidFill>
                  <a:schemeClr val="bg2">
                    <a:lumMod val="25000"/>
                  </a:schemeClr>
                </a:solidFill>
              </a:rPr>
              <a:t>Provides necessary information and support to the individual to ensure that the individual directs the process to the maximum extent possible </a:t>
            </a:r>
          </a:p>
          <a:p>
            <a:pPr marL="0" indent="0">
              <a:spcBef>
                <a:spcPts val="0"/>
              </a:spcBef>
              <a:buNone/>
            </a:pPr>
            <a:endParaRPr lang="en-US" sz="1200" dirty="0">
              <a:solidFill>
                <a:schemeClr val="bg2">
                  <a:lumMod val="25000"/>
                </a:schemeClr>
              </a:solidFill>
            </a:endParaRPr>
          </a:p>
          <a:p>
            <a:pPr>
              <a:spcBef>
                <a:spcPts val="0"/>
              </a:spcBef>
              <a:buFont typeface="Wingdings" panose="05000000000000000000" pitchFamily="2" charset="2"/>
              <a:buChar char="§"/>
            </a:pPr>
            <a:r>
              <a:rPr lang="en-US" dirty="0">
                <a:solidFill>
                  <a:schemeClr val="bg2">
                    <a:lumMod val="25000"/>
                  </a:schemeClr>
                </a:solidFill>
              </a:rPr>
              <a:t>Is timely and occurs at times/locations of convenience to the individual </a:t>
            </a:r>
          </a:p>
          <a:p>
            <a:pPr marL="0" indent="0">
              <a:spcBef>
                <a:spcPts val="0"/>
              </a:spcBef>
              <a:buNone/>
            </a:pPr>
            <a:endParaRPr lang="en-US" sz="1200" dirty="0">
              <a:solidFill>
                <a:schemeClr val="bg2">
                  <a:lumMod val="25000"/>
                </a:schemeClr>
              </a:solidFill>
            </a:endParaRPr>
          </a:p>
          <a:p>
            <a:pPr>
              <a:spcBef>
                <a:spcPts val="0"/>
              </a:spcBef>
              <a:buFont typeface="Wingdings" panose="05000000000000000000" pitchFamily="2" charset="2"/>
              <a:buChar char="§"/>
            </a:pPr>
            <a:r>
              <a:rPr lang="en-US" dirty="0">
                <a:solidFill>
                  <a:schemeClr val="bg2">
                    <a:lumMod val="25000"/>
                  </a:schemeClr>
                </a:solidFill>
              </a:rPr>
              <a:t>Reflects cultural considerations</a:t>
            </a:r>
          </a:p>
          <a:p>
            <a:pPr marL="0" indent="0">
              <a:spcBef>
                <a:spcPts val="0"/>
              </a:spcBef>
              <a:buNone/>
            </a:pPr>
            <a:endParaRPr lang="en-US" sz="1200" dirty="0">
              <a:solidFill>
                <a:schemeClr val="bg2">
                  <a:lumMod val="25000"/>
                </a:schemeClr>
              </a:solidFill>
            </a:endParaRPr>
          </a:p>
          <a:p>
            <a:pPr>
              <a:spcBef>
                <a:spcPts val="0"/>
              </a:spcBef>
              <a:buFont typeface="Wingdings" panose="05000000000000000000" pitchFamily="2" charset="2"/>
              <a:buChar char="§"/>
            </a:pPr>
            <a:r>
              <a:rPr lang="en-US" dirty="0">
                <a:solidFill>
                  <a:schemeClr val="bg2">
                    <a:lumMod val="25000"/>
                  </a:schemeClr>
                </a:solidFill>
              </a:rPr>
              <a:t>Includes strategies for solving disagreement </a:t>
            </a:r>
          </a:p>
          <a:p>
            <a:pPr marL="0" indent="0">
              <a:spcBef>
                <a:spcPts val="0"/>
              </a:spcBef>
              <a:buNone/>
            </a:pPr>
            <a:endParaRPr lang="en-US" sz="1200" dirty="0">
              <a:solidFill>
                <a:schemeClr val="bg2">
                  <a:lumMod val="25000"/>
                </a:schemeClr>
              </a:solidFill>
            </a:endParaRPr>
          </a:p>
          <a:p>
            <a:pPr>
              <a:spcBef>
                <a:spcPts val="0"/>
              </a:spcBef>
              <a:buFont typeface="Wingdings" panose="05000000000000000000" pitchFamily="2" charset="2"/>
              <a:buChar char="§"/>
            </a:pPr>
            <a:r>
              <a:rPr lang="en-US" dirty="0">
                <a:solidFill>
                  <a:schemeClr val="bg2">
                    <a:lumMod val="25000"/>
                  </a:schemeClr>
                </a:solidFill>
              </a:rPr>
              <a:t>Is made available to the person in a way that they can understand</a:t>
            </a:r>
          </a:p>
          <a:p>
            <a:pPr marL="0" indent="0">
              <a:spcBef>
                <a:spcPts val="0"/>
              </a:spcBef>
              <a:buNone/>
            </a:pPr>
            <a:endParaRPr lang="en-US" dirty="0"/>
          </a:p>
          <a:p>
            <a:pPr marL="0" indent="0">
              <a:buNone/>
            </a:pPr>
            <a:endParaRPr lang="en-US" dirty="0"/>
          </a:p>
        </p:txBody>
      </p:sp>
    </p:spTree>
    <p:extLst>
      <p:ext uri="{BB962C8B-B14F-4D97-AF65-F5344CB8AC3E}">
        <p14:creationId xmlns:p14="http://schemas.microsoft.com/office/powerpoint/2010/main" val="2425715109"/>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209800" y="609600"/>
            <a:ext cx="9441230" cy="6077299"/>
          </a:xfrm>
        </p:spPr>
        <p:txBody>
          <a:bodyPr>
            <a:normAutofit/>
          </a:bodyPr>
          <a:lstStyle/>
          <a:p>
            <a:pPr>
              <a:spcBef>
                <a:spcPts val="0"/>
              </a:spcBef>
              <a:buFont typeface="Wingdings" panose="05000000000000000000" pitchFamily="2" charset="2"/>
              <a:buChar char="§"/>
            </a:pPr>
            <a:r>
              <a:rPr lang="en-US" dirty="0">
                <a:solidFill>
                  <a:schemeClr val="tx2">
                    <a:lumMod val="75000"/>
                    <a:lumOff val="25000"/>
                  </a:schemeClr>
                </a:solidFill>
              </a:rPr>
              <a:t>Offers choices to the individual regarding services and supports the individual receives and from whom  </a:t>
            </a:r>
          </a:p>
          <a:p>
            <a:pPr marL="0" indent="0">
              <a:spcBef>
                <a:spcPts val="0"/>
              </a:spcBef>
              <a:buNone/>
            </a:pPr>
            <a:endParaRPr lang="en-US" sz="1200" dirty="0">
              <a:solidFill>
                <a:schemeClr val="tx2">
                  <a:lumMod val="75000"/>
                  <a:lumOff val="25000"/>
                </a:schemeClr>
              </a:solidFill>
            </a:endParaRPr>
          </a:p>
          <a:p>
            <a:pPr>
              <a:spcBef>
                <a:spcPts val="0"/>
              </a:spcBef>
              <a:buFont typeface="Wingdings" panose="05000000000000000000" pitchFamily="2" charset="2"/>
              <a:buChar char="§"/>
            </a:pPr>
            <a:r>
              <a:rPr lang="en-US" dirty="0">
                <a:solidFill>
                  <a:schemeClr val="tx2">
                    <a:lumMod val="75000"/>
                    <a:lumOff val="25000"/>
                  </a:schemeClr>
                </a:solidFill>
              </a:rPr>
              <a:t>Conducted to reflect what is important to the individual to ensure delivery of services in a manner reflecting personal preferences and ensuring health and welfare  </a:t>
            </a:r>
          </a:p>
          <a:p>
            <a:pPr marL="0" indent="0">
              <a:spcBef>
                <a:spcPts val="0"/>
              </a:spcBef>
              <a:buNone/>
            </a:pPr>
            <a:endParaRPr lang="en-US" sz="1200" dirty="0">
              <a:solidFill>
                <a:schemeClr val="tx2">
                  <a:lumMod val="75000"/>
                  <a:lumOff val="25000"/>
                </a:schemeClr>
              </a:solidFill>
            </a:endParaRPr>
          </a:p>
          <a:p>
            <a:pPr>
              <a:spcBef>
                <a:spcPts val="0"/>
              </a:spcBef>
              <a:buFont typeface="Wingdings" panose="05000000000000000000" pitchFamily="2" charset="2"/>
              <a:buChar char="§"/>
            </a:pPr>
            <a:r>
              <a:rPr lang="en-US" dirty="0">
                <a:solidFill>
                  <a:schemeClr val="tx2">
                    <a:lumMod val="75000"/>
                    <a:lumOff val="25000"/>
                  </a:schemeClr>
                </a:solidFill>
              </a:rPr>
              <a:t>Identifies the strengths, preferences, needs (clinical and support), and desired outcomes of the individual</a:t>
            </a:r>
          </a:p>
          <a:p>
            <a:pPr marL="0" indent="0">
              <a:spcBef>
                <a:spcPts val="0"/>
              </a:spcBef>
              <a:buNone/>
            </a:pPr>
            <a:endParaRPr lang="en-US" sz="1200" dirty="0">
              <a:solidFill>
                <a:schemeClr val="tx2">
                  <a:lumMod val="75000"/>
                  <a:lumOff val="25000"/>
                </a:schemeClr>
              </a:solidFill>
            </a:endParaRPr>
          </a:p>
          <a:p>
            <a:pPr>
              <a:spcBef>
                <a:spcPts val="0"/>
              </a:spcBef>
              <a:buFont typeface="Wingdings" panose="05000000000000000000" pitchFamily="2" charset="2"/>
              <a:buChar char="§"/>
            </a:pPr>
            <a:r>
              <a:rPr lang="en-US" dirty="0">
                <a:solidFill>
                  <a:schemeClr val="tx2">
                    <a:lumMod val="75000"/>
                    <a:lumOff val="25000"/>
                  </a:schemeClr>
                </a:solidFill>
              </a:rPr>
              <a:t>May include whether and what services are self-directed  </a:t>
            </a:r>
          </a:p>
          <a:p>
            <a:pPr marL="0" indent="0">
              <a:spcBef>
                <a:spcPts val="0"/>
              </a:spcBef>
              <a:buNone/>
            </a:pPr>
            <a:endParaRPr lang="en-US" sz="1200" dirty="0">
              <a:solidFill>
                <a:schemeClr val="tx2">
                  <a:lumMod val="75000"/>
                  <a:lumOff val="25000"/>
                </a:schemeClr>
              </a:solidFill>
            </a:endParaRPr>
          </a:p>
          <a:p>
            <a:pPr>
              <a:spcBef>
                <a:spcPts val="0"/>
              </a:spcBef>
              <a:buFont typeface="Wingdings" panose="05000000000000000000" pitchFamily="2" charset="2"/>
              <a:buChar char="§"/>
            </a:pPr>
            <a:r>
              <a:rPr lang="en-US" dirty="0">
                <a:solidFill>
                  <a:schemeClr val="tx2">
                    <a:lumMod val="75000"/>
                    <a:lumOff val="25000"/>
                  </a:schemeClr>
                </a:solidFill>
              </a:rPr>
              <a:t>Includes individually identified goals and preferences related to relationships, community participation, employment, income and savings, healthcare and wellness, education and others </a:t>
            </a:r>
          </a:p>
          <a:p>
            <a:pPr marL="0" indent="0">
              <a:spcBef>
                <a:spcPts val="0"/>
              </a:spcBef>
              <a:buNone/>
            </a:pPr>
            <a:endParaRPr lang="en-US" sz="1200" dirty="0">
              <a:solidFill>
                <a:schemeClr val="tx2">
                  <a:lumMod val="75000"/>
                  <a:lumOff val="25000"/>
                </a:schemeClr>
              </a:solidFill>
            </a:endParaRPr>
          </a:p>
          <a:p>
            <a:pPr>
              <a:spcBef>
                <a:spcPts val="0"/>
              </a:spcBef>
              <a:buFont typeface="Wingdings" panose="05000000000000000000" pitchFamily="2" charset="2"/>
              <a:buChar char="§"/>
            </a:pPr>
            <a:r>
              <a:rPr lang="en-US" dirty="0">
                <a:solidFill>
                  <a:schemeClr val="tx2">
                    <a:lumMod val="75000"/>
                    <a:lumOff val="25000"/>
                  </a:schemeClr>
                </a:solidFill>
              </a:rPr>
              <a:t>Includes risk factors and plans to minimize them</a:t>
            </a:r>
            <a:r>
              <a:rPr lang="en-US" sz="2800" dirty="0">
                <a:solidFill>
                  <a:schemeClr val="tx2">
                    <a:lumMod val="75000"/>
                    <a:lumOff val="25000"/>
                  </a:schemeClr>
                </a:solidFill>
              </a:rPr>
              <a:t> </a:t>
            </a:r>
          </a:p>
          <a:p>
            <a:endParaRPr lang="en-US" dirty="0"/>
          </a:p>
        </p:txBody>
      </p:sp>
    </p:spTree>
    <p:extLst>
      <p:ext uri="{BB962C8B-B14F-4D97-AF65-F5344CB8AC3E}">
        <p14:creationId xmlns:p14="http://schemas.microsoft.com/office/powerpoint/2010/main" val="1494608529"/>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B19DA-57A2-47C6-A3DB-F6006051B7B7}"/>
              </a:ext>
            </a:extLst>
          </p:cNvPr>
          <p:cNvSpPr>
            <a:spLocks noGrp="1"/>
          </p:cNvSpPr>
          <p:nvPr>
            <p:ph type="title"/>
          </p:nvPr>
        </p:nvSpPr>
        <p:spPr>
          <a:xfrm>
            <a:off x="1696258" y="0"/>
            <a:ext cx="10018713" cy="1752599"/>
          </a:xfrm>
        </p:spPr>
        <p:txBody>
          <a:bodyPr/>
          <a:lstStyle/>
          <a:p>
            <a:pPr algn="ctr"/>
            <a:r>
              <a:rPr lang="en-US" b="1" dirty="0">
                <a:solidFill>
                  <a:schemeClr val="tx2">
                    <a:lumMod val="75000"/>
                    <a:lumOff val="25000"/>
                  </a:schemeClr>
                </a:solidFill>
                <a:effectLst>
                  <a:outerShdw blurRad="38100" dist="38100" dir="2700000" algn="tl">
                    <a:srgbClr val="000000">
                      <a:alpha val="43137"/>
                    </a:srgbClr>
                  </a:outerShdw>
                </a:effectLst>
              </a:rPr>
              <a:t>What if I’m Not Sure What Outcomes I Want?</a:t>
            </a:r>
          </a:p>
        </p:txBody>
      </p:sp>
      <p:sp>
        <p:nvSpPr>
          <p:cNvPr id="3" name="Content Placeholder 2">
            <a:extLst>
              <a:ext uri="{FF2B5EF4-FFF2-40B4-BE49-F238E27FC236}">
                <a16:creationId xmlns:a16="http://schemas.microsoft.com/office/drawing/2014/main" id="{82698AE9-9665-434D-B445-0D9EC2348AD3}"/>
              </a:ext>
            </a:extLst>
          </p:cNvPr>
          <p:cNvSpPr>
            <a:spLocks noGrp="1"/>
          </p:cNvSpPr>
          <p:nvPr>
            <p:ph idx="1"/>
          </p:nvPr>
        </p:nvSpPr>
        <p:spPr>
          <a:xfrm>
            <a:off x="1744702" y="1683465"/>
            <a:ext cx="10018713" cy="4499331"/>
          </a:xfrm>
          <a:noFill/>
          <a:ln w="31750">
            <a:noFill/>
          </a:ln>
        </p:spPr>
        <p:txBody>
          <a:bodyPr anchor="t">
            <a:normAutofit/>
          </a:bodyPr>
          <a:lstStyle/>
          <a:p>
            <a:pPr marL="0" indent="0">
              <a:buNone/>
            </a:pPr>
            <a:r>
              <a:rPr lang="en-US" dirty="0"/>
              <a:t>There are no right or wrong answers but it might help you to think about some things that are important to you so you make sure that others know.  </a:t>
            </a:r>
          </a:p>
          <a:p>
            <a:pPr marL="685800"/>
            <a:r>
              <a:rPr lang="en-US" dirty="0"/>
              <a:t>What are you most proud of?</a:t>
            </a:r>
          </a:p>
          <a:p>
            <a:pPr marL="685800"/>
            <a:r>
              <a:rPr lang="en-US" dirty="0"/>
              <a:t>Do you want help to get a job?</a:t>
            </a:r>
          </a:p>
          <a:p>
            <a:pPr marL="685800"/>
            <a:r>
              <a:rPr lang="en-US" dirty="0"/>
              <a:t>Who can you go to if you need help or support?</a:t>
            </a:r>
          </a:p>
          <a:p>
            <a:pPr marL="685800"/>
            <a:r>
              <a:rPr lang="en-US" dirty="0"/>
              <a:t>What makes for a good day for you?</a:t>
            </a:r>
          </a:p>
          <a:p>
            <a:pPr marL="685800"/>
            <a:r>
              <a:rPr lang="en-US" dirty="0"/>
              <a:t>What do you do for fun?</a:t>
            </a:r>
          </a:p>
          <a:p>
            <a:pPr marL="685800"/>
            <a:r>
              <a:rPr lang="en-US" dirty="0"/>
              <a:t>What should people who are assisting you know about you?</a:t>
            </a:r>
          </a:p>
          <a:p>
            <a:pPr marL="0" indent="0">
              <a:buNone/>
            </a:pPr>
            <a:endParaRPr lang="en-US" dirty="0"/>
          </a:p>
        </p:txBody>
      </p:sp>
    </p:spTree>
    <p:extLst>
      <p:ext uri="{BB962C8B-B14F-4D97-AF65-F5344CB8AC3E}">
        <p14:creationId xmlns:p14="http://schemas.microsoft.com/office/powerpoint/2010/main" val="8969859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908</Words>
  <Application>Microsoft Office PowerPoint</Application>
  <PresentationFormat>Widescreen</PresentationFormat>
  <Paragraphs>104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Corbel</vt:lpstr>
      <vt:lpstr>Wingdings</vt:lpstr>
      <vt:lpstr>Parallax</vt:lpstr>
      <vt:lpstr>Person-Centered Planning Key Requirements</vt:lpstr>
      <vt:lpstr>AGENDA</vt:lpstr>
      <vt:lpstr>Highlights of the 2014 HCBS Rule</vt:lpstr>
      <vt:lpstr>Key Provisions of the 2014 Rule</vt:lpstr>
      <vt:lpstr>All Settings Requirements</vt:lpstr>
      <vt:lpstr>PowerPoint Presentation</vt:lpstr>
      <vt:lpstr>CMS Person Centered Planning Requirements</vt:lpstr>
      <vt:lpstr>PowerPoint Presentation</vt:lpstr>
      <vt:lpstr>What if I’m Not Sure What Outcomes I Want?</vt:lpstr>
      <vt:lpstr>Person-Centered Planning Should Tell Us …</vt:lpstr>
      <vt:lpstr>Helping People Plan Their Lives</vt:lpstr>
      <vt:lpstr>What Do You Want for Your Life???</vt:lpstr>
      <vt:lpstr>Personal Plan Outcome Areas</vt:lpstr>
      <vt:lpstr>What’s the Difference Between a Personal Plan and an Implementation Strategy?</vt:lpstr>
      <vt:lpstr>Q/A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Person-Centered Planning Highlights</dc:title>
  <dc:creator>kathy carmody</dc:creator>
  <cp:lastModifiedBy>kathy carmody</cp:lastModifiedBy>
  <cp:revision>1</cp:revision>
  <dcterms:created xsi:type="dcterms:W3CDTF">2018-10-17T13:54:55Z</dcterms:created>
  <dcterms:modified xsi:type="dcterms:W3CDTF">2022-02-22T14:04:43Z</dcterms:modified>
</cp:coreProperties>
</file>