
<file path=[Content_Types].xml><?xml version="1.0" encoding="utf-8"?>
<Types xmlns="http://schemas.openxmlformats.org/package/2006/content-types">
  <Default Extension="gif&amp;ehk=3jAEyyUDf05t7" ContentType="image/gif"/>
  <Default Extension="gif&amp;ehk=4HsLg3tsQhrY6cdy0Tk6cA&amp;r=0&amp;pid=OfficeInsert" ContentType="image/gif"/>
  <Default Extension="gif&amp;ehk=9bNv" ContentType="image/gif"/>
  <Default Extension="gif&amp;ehk=ghWl31PcNT4aXF0L0sVmbg&amp;r=0&amp;pid=OfficeInsert" ContentType="image/gif"/>
  <Default Extension="gif&amp;ehk=k2iQsXgTEFPMLS4driaCdw&amp;r=0&amp;pid=OfficeInsert" ContentType="image/gif"/>
  <Default Extension="gif&amp;ehk=nmrzUswZvUuM" ContentType="image/gif"/>
  <Default Extension="gif&amp;ehk=pfMALV2nMm0eA" ContentType="image/gif"/>
  <Default Extension="gif&amp;ehk=uYVlwaLDA" ContentType="image/gif"/>
  <Default Extension="jpeg" ContentType="image/jpeg"/>
  <Default Extension="jpg" ContentType="image/jpeg"/>
  <Default Extension="jpg&amp;ehk=mtMqedX" ContentType="image/jpeg"/>
  <Default Extension="jpg&amp;ehk=OL3wPGmnZG3jOZwJx0OmHg&amp;r=0&amp;pid=OfficeInsert" ContentType="image/jpeg"/>
  <Default Extension="jpg&amp;ehk=raIR9PNnWb4srqwfG6yFGg&amp;r=0&amp;pid=OfficeInsert" ContentType="image/jpeg"/>
  <Default Extension="png" ContentType="image/png"/>
  <Default Extension="png&amp;ehk=BMPQcuONnVNFlZ24VNhBng&amp;r=0&amp;pid=OfficeInsert"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56" r:id="rId3"/>
    <p:sldMasterId id="2147483675" r:id="rId4"/>
    <p:sldMasterId id="2147483684" r:id="rId5"/>
    <p:sldMasterId id="2147483688" r:id="rId6"/>
    <p:sldMasterId id="2147483703" r:id="rId7"/>
    <p:sldMasterId id="2147483727" r:id="rId8"/>
  </p:sldMasterIdLst>
  <p:notesMasterIdLst>
    <p:notesMasterId r:id="rId38"/>
  </p:notesMasterIdLst>
  <p:handoutMasterIdLst>
    <p:handoutMasterId r:id="rId39"/>
  </p:handoutMasterIdLst>
  <p:sldIdLst>
    <p:sldId id="461" r:id="rId9"/>
    <p:sldId id="470" r:id="rId10"/>
    <p:sldId id="475" r:id="rId11"/>
    <p:sldId id="482" r:id="rId12"/>
    <p:sldId id="483" r:id="rId13"/>
    <p:sldId id="484" r:id="rId14"/>
    <p:sldId id="566" r:id="rId15"/>
    <p:sldId id="486" r:id="rId16"/>
    <p:sldId id="491" r:id="rId17"/>
    <p:sldId id="559" r:id="rId18"/>
    <p:sldId id="488" r:id="rId19"/>
    <p:sldId id="489" r:id="rId20"/>
    <p:sldId id="485" r:id="rId21"/>
    <p:sldId id="481" r:id="rId22"/>
    <p:sldId id="494" r:id="rId23"/>
    <p:sldId id="504" r:id="rId24"/>
    <p:sldId id="584" r:id="rId25"/>
    <p:sldId id="585" r:id="rId26"/>
    <p:sldId id="586" r:id="rId27"/>
    <p:sldId id="587" r:id="rId28"/>
    <p:sldId id="588" r:id="rId29"/>
    <p:sldId id="590" r:id="rId30"/>
    <p:sldId id="591" r:id="rId31"/>
    <p:sldId id="551" r:id="rId32"/>
    <p:sldId id="503" r:id="rId33"/>
    <p:sldId id="556" r:id="rId34"/>
    <p:sldId id="597" r:id="rId35"/>
    <p:sldId id="554" r:id="rId36"/>
    <p:sldId id="495" r:id="rId3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S" id="{CEA940DD-CAE1-4622-B6F0-2A06C0702EB8}">
          <p14:sldIdLst>
            <p14:sldId id="461"/>
            <p14:sldId id="470"/>
            <p14:sldId id="475"/>
            <p14:sldId id="482"/>
            <p14:sldId id="483"/>
            <p14:sldId id="484"/>
            <p14:sldId id="566"/>
            <p14:sldId id="486"/>
            <p14:sldId id="491"/>
            <p14:sldId id="559"/>
            <p14:sldId id="488"/>
            <p14:sldId id="489"/>
            <p14:sldId id="485"/>
            <p14:sldId id="481"/>
            <p14:sldId id="494"/>
            <p14:sldId id="504"/>
            <p14:sldId id="584"/>
            <p14:sldId id="585"/>
            <p14:sldId id="586"/>
            <p14:sldId id="587"/>
            <p14:sldId id="588"/>
            <p14:sldId id="590"/>
            <p14:sldId id="591"/>
            <p14:sldId id="551"/>
            <p14:sldId id="503"/>
            <p14:sldId id="556"/>
            <p14:sldId id="597"/>
            <p14:sldId id="554"/>
            <p14:sldId id="4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h Petre" initials="SP" lastIdx="1" clrIdx="0">
    <p:extLst>
      <p:ext uri="{19B8F6BF-5375-455C-9EA6-DF929625EA0E}">
        <p15:presenceInfo xmlns:p15="http://schemas.microsoft.com/office/powerpoint/2012/main" userId="Seth Petre" providerId="None"/>
      </p:ext>
    </p:extLst>
  </p:cmAuthor>
  <p:cmAuthor id="2" name="Cathy Yadamec" initials="CY" lastIdx="21" clrIdx="1">
    <p:extLst>
      <p:ext uri="{19B8F6BF-5375-455C-9EA6-DF929625EA0E}">
        <p15:presenceInfo xmlns:p15="http://schemas.microsoft.com/office/powerpoint/2012/main" userId="Cathy Yadame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4"/>
    <a:srgbClr val="FF8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3" autoAdjust="0"/>
    <p:restoredTop sz="75881" autoAdjust="0"/>
  </p:normalViewPr>
  <p:slideViewPr>
    <p:cSldViewPr>
      <p:cViewPr varScale="1">
        <p:scale>
          <a:sx n="76" d="100"/>
          <a:sy n="76" d="100"/>
        </p:scale>
        <p:origin x="1328" y="64"/>
      </p:cViewPr>
      <p:guideLst>
        <p:guide orient="horz" pos="2160"/>
        <p:guide pos="2880"/>
      </p:guideLst>
    </p:cSldViewPr>
  </p:slideViewPr>
  <p:outlineViewPr>
    <p:cViewPr>
      <p:scale>
        <a:sx n="33" d="100"/>
        <a:sy n="33" d="100"/>
      </p:scale>
      <p:origin x="0" y="-9558"/>
    </p:cViewPr>
  </p:outlineViewPr>
  <p:notesTextViewPr>
    <p:cViewPr>
      <p:scale>
        <a:sx n="75" d="100"/>
        <a:sy n="75" d="100"/>
      </p:scale>
      <p:origin x="0" y="0"/>
    </p:cViewPr>
  </p:notesTextViewPr>
  <p:sorterViewPr>
    <p:cViewPr>
      <p:scale>
        <a:sx n="80" d="100"/>
        <a:sy n="80" d="100"/>
      </p:scale>
      <p:origin x="0" y="-11532"/>
    </p:cViewPr>
  </p:sorterViewPr>
  <p:notesViewPr>
    <p:cSldViewPr>
      <p:cViewPr varScale="1">
        <p:scale>
          <a:sx n="53" d="100"/>
          <a:sy n="53" d="100"/>
        </p:scale>
        <p:origin x="-286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carmody" userId="513eb18c-753b-44b3-9983-0d9efb118926" providerId="ADAL" clId="{13B222B5-D386-4A5A-B52C-0D1BFA40D62F}"/>
    <pc:docChg chg="delSld modSection">
      <pc:chgData name="Kathy carmody" userId="513eb18c-753b-44b3-9983-0d9efb118926" providerId="ADAL" clId="{13B222B5-D386-4A5A-B52C-0D1BFA40D62F}" dt="2022-02-22T13:17:24.536" v="13" actId="2696"/>
      <pc:docMkLst>
        <pc:docMk/>
      </pc:docMkLst>
      <pc:sldChg chg="del">
        <pc:chgData name="Kathy carmody" userId="513eb18c-753b-44b3-9983-0d9efb118926" providerId="ADAL" clId="{13B222B5-D386-4A5A-B52C-0D1BFA40D62F}" dt="2022-02-22T13:13:07.862" v="0" actId="2696"/>
        <pc:sldMkLst>
          <pc:docMk/>
          <pc:sldMk cId="1880291892" sldId="462"/>
        </pc:sldMkLst>
      </pc:sldChg>
      <pc:sldChg chg="del">
        <pc:chgData name="Kathy carmody" userId="513eb18c-753b-44b3-9983-0d9efb118926" providerId="ADAL" clId="{13B222B5-D386-4A5A-B52C-0D1BFA40D62F}" dt="2022-02-22T13:13:22.171" v="1" actId="2696"/>
        <pc:sldMkLst>
          <pc:docMk/>
          <pc:sldMk cId="1154120247" sldId="476"/>
        </pc:sldMkLst>
      </pc:sldChg>
      <pc:sldChg chg="del">
        <pc:chgData name="Kathy carmody" userId="513eb18c-753b-44b3-9983-0d9efb118926" providerId="ADAL" clId="{13B222B5-D386-4A5A-B52C-0D1BFA40D62F}" dt="2022-02-22T13:13:48.958" v="2" actId="2696"/>
        <pc:sldMkLst>
          <pc:docMk/>
          <pc:sldMk cId="3316383361" sldId="487"/>
        </pc:sldMkLst>
      </pc:sldChg>
      <pc:sldChg chg="del">
        <pc:chgData name="Kathy carmody" userId="513eb18c-753b-44b3-9983-0d9efb118926" providerId="ADAL" clId="{13B222B5-D386-4A5A-B52C-0D1BFA40D62F}" dt="2022-02-22T13:17:24.536" v="13" actId="2696"/>
        <pc:sldMkLst>
          <pc:docMk/>
          <pc:sldMk cId="954413225" sldId="550"/>
        </pc:sldMkLst>
      </pc:sldChg>
      <pc:sldChg chg="del">
        <pc:chgData name="Kathy carmody" userId="513eb18c-753b-44b3-9983-0d9efb118926" providerId="ADAL" clId="{13B222B5-D386-4A5A-B52C-0D1BFA40D62F}" dt="2022-02-22T13:17:12.588" v="12" actId="2696"/>
        <pc:sldMkLst>
          <pc:docMk/>
          <pc:sldMk cId="1427125690" sldId="552"/>
        </pc:sldMkLst>
      </pc:sldChg>
      <pc:sldChg chg="del">
        <pc:chgData name="Kathy carmody" userId="513eb18c-753b-44b3-9983-0d9efb118926" providerId="ADAL" clId="{13B222B5-D386-4A5A-B52C-0D1BFA40D62F}" dt="2022-02-22T13:17:03.628" v="11" actId="2696"/>
        <pc:sldMkLst>
          <pc:docMk/>
          <pc:sldMk cId="4268855390" sldId="553"/>
        </pc:sldMkLst>
      </pc:sldChg>
      <pc:sldChg chg="del">
        <pc:chgData name="Kathy carmody" userId="513eb18c-753b-44b3-9983-0d9efb118926" providerId="ADAL" clId="{13B222B5-D386-4A5A-B52C-0D1BFA40D62F}" dt="2022-02-22T13:15:57.336" v="7" actId="2696"/>
        <pc:sldMkLst>
          <pc:docMk/>
          <pc:sldMk cId="4239197199" sldId="558"/>
        </pc:sldMkLst>
      </pc:sldChg>
      <pc:sldChg chg="del">
        <pc:chgData name="Kathy carmody" userId="513eb18c-753b-44b3-9983-0d9efb118926" providerId="ADAL" clId="{13B222B5-D386-4A5A-B52C-0D1BFA40D62F}" dt="2022-02-22T13:14:54.074" v="3" actId="2696"/>
        <pc:sldMkLst>
          <pc:docMk/>
          <pc:sldMk cId="2277728878" sldId="589"/>
        </pc:sldMkLst>
      </pc:sldChg>
      <pc:sldChg chg="del">
        <pc:chgData name="Kathy carmody" userId="513eb18c-753b-44b3-9983-0d9efb118926" providerId="ADAL" clId="{13B222B5-D386-4A5A-B52C-0D1BFA40D62F}" dt="2022-02-22T13:15:23.411" v="4" actId="2696"/>
        <pc:sldMkLst>
          <pc:docMk/>
          <pc:sldMk cId="1220802220" sldId="592"/>
        </pc:sldMkLst>
      </pc:sldChg>
      <pc:sldChg chg="del">
        <pc:chgData name="Kathy carmody" userId="513eb18c-753b-44b3-9983-0d9efb118926" providerId="ADAL" clId="{13B222B5-D386-4A5A-B52C-0D1BFA40D62F}" dt="2022-02-22T13:15:31.423" v="5" actId="2696"/>
        <pc:sldMkLst>
          <pc:docMk/>
          <pc:sldMk cId="3512506120" sldId="593"/>
        </pc:sldMkLst>
      </pc:sldChg>
      <pc:sldChg chg="del">
        <pc:chgData name="Kathy carmody" userId="513eb18c-753b-44b3-9983-0d9efb118926" providerId="ADAL" clId="{13B222B5-D386-4A5A-B52C-0D1BFA40D62F}" dt="2022-02-22T13:15:39.427" v="6" actId="2696"/>
        <pc:sldMkLst>
          <pc:docMk/>
          <pc:sldMk cId="2948856731" sldId="594"/>
        </pc:sldMkLst>
      </pc:sldChg>
      <pc:sldChg chg="del">
        <pc:chgData name="Kathy carmody" userId="513eb18c-753b-44b3-9983-0d9efb118926" providerId="ADAL" clId="{13B222B5-D386-4A5A-B52C-0D1BFA40D62F}" dt="2022-02-22T13:16:25.398" v="8" actId="2696"/>
        <pc:sldMkLst>
          <pc:docMk/>
          <pc:sldMk cId="3571529359" sldId="595"/>
        </pc:sldMkLst>
      </pc:sldChg>
      <pc:sldChg chg="del">
        <pc:chgData name="Kathy carmody" userId="513eb18c-753b-44b3-9983-0d9efb118926" providerId="ADAL" clId="{13B222B5-D386-4A5A-B52C-0D1BFA40D62F}" dt="2022-02-22T13:16:46.192" v="10" actId="2696"/>
        <pc:sldMkLst>
          <pc:docMk/>
          <pc:sldMk cId="3456299529" sldId="596"/>
        </pc:sldMkLst>
      </pc:sldChg>
      <pc:sldChg chg="del">
        <pc:chgData name="Kathy carmody" userId="513eb18c-753b-44b3-9983-0d9efb118926" providerId="ADAL" clId="{13B222B5-D386-4A5A-B52C-0D1BFA40D62F}" dt="2022-02-22T13:16:36.423" v="9" actId="2696"/>
        <pc:sldMkLst>
          <pc:docMk/>
          <pc:sldMk cId="2131414498" sldId="5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154"/>
          </a:xfrm>
          <a:prstGeom prst="rect">
            <a:avLst/>
          </a:prstGeom>
        </p:spPr>
        <p:txBody>
          <a:bodyPr vert="horz" lIns="93966" tIns="46982" rIns="93966" bIns="46982" rtlCol="0"/>
          <a:lstStyle>
            <a:lvl1pPr algn="l">
              <a:defRPr sz="1200"/>
            </a:lvl1pPr>
          </a:lstStyle>
          <a:p>
            <a:endParaRPr lang="en-US" dirty="0"/>
          </a:p>
        </p:txBody>
      </p:sp>
      <p:sp>
        <p:nvSpPr>
          <p:cNvPr id="3" name="Date Placeholder 2"/>
          <p:cNvSpPr>
            <a:spLocks noGrp="1"/>
          </p:cNvSpPr>
          <p:nvPr>
            <p:ph type="dt" sz="quarter" idx="1"/>
          </p:nvPr>
        </p:nvSpPr>
        <p:spPr>
          <a:xfrm>
            <a:off x="4008706" y="0"/>
            <a:ext cx="3066732" cy="468154"/>
          </a:xfrm>
          <a:prstGeom prst="rect">
            <a:avLst/>
          </a:prstGeom>
        </p:spPr>
        <p:txBody>
          <a:bodyPr vert="horz" lIns="93966" tIns="46982" rIns="93966" bIns="46982" rtlCol="0"/>
          <a:lstStyle>
            <a:lvl1pPr algn="r">
              <a:defRPr sz="1200"/>
            </a:lvl1pPr>
          </a:lstStyle>
          <a:p>
            <a:fld id="{6EB83C4F-2C26-442F-AE8D-B3C207EAD255}" type="datetimeFigureOut">
              <a:rPr lang="en-US" smtClean="0"/>
              <a:t>2/22/2022</a:t>
            </a:fld>
            <a:endParaRPr lang="en-US" dirty="0"/>
          </a:p>
        </p:txBody>
      </p:sp>
      <p:sp>
        <p:nvSpPr>
          <p:cNvPr id="4" name="Footer Placeholder 3"/>
          <p:cNvSpPr>
            <a:spLocks noGrp="1"/>
          </p:cNvSpPr>
          <p:nvPr>
            <p:ph type="ftr" sz="quarter" idx="2"/>
          </p:nvPr>
        </p:nvSpPr>
        <p:spPr>
          <a:xfrm>
            <a:off x="1" y="8893296"/>
            <a:ext cx="3066732" cy="468154"/>
          </a:xfrm>
          <a:prstGeom prst="rect">
            <a:avLst/>
          </a:prstGeom>
        </p:spPr>
        <p:txBody>
          <a:bodyPr vert="horz" lIns="93966" tIns="46982" rIns="93966" bIns="469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6" y="8893296"/>
            <a:ext cx="3066732" cy="468154"/>
          </a:xfrm>
          <a:prstGeom prst="rect">
            <a:avLst/>
          </a:prstGeom>
        </p:spPr>
        <p:txBody>
          <a:bodyPr vert="horz" lIns="93966" tIns="46982" rIns="93966" bIns="46982" rtlCol="0" anchor="b"/>
          <a:lstStyle>
            <a:lvl1pPr algn="r">
              <a:defRPr sz="1200"/>
            </a:lvl1pPr>
          </a:lstStyle>
          <a:p>
            <a:fld id="{15C27949-2BA4-4BAE-A690-661CDB9DAF57}" type="slidenum">
              <a:rPr lang="en-US" smtClean="0"/>
              <a:t>‹#›</a:t>
            </a:fld>
            <a:endParaRPr lang="en-US" dirty="0"/>
          </a:p>
        </p:txBody>
      </p:sp>
    </p:spTree>
    <p:extLst>
      <p:ext uri="{BB962C8B-B14F-4D97-AF65-F5344CB8AC3E}">
        <p14:creationId xmlns:p14="http://schemas.microsoft.com/office/powerpoint/2010/main" val="23172608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154"/>
          </a:xfrm>
          <a:prstGeom prst="rect">
            <a:avLst/>
          </a:prstGeom>
        </p:spPr>
        <p:txBody>
          <a:bodyPr vert="horz" lIns="93966" tIns="46982" rIns="93966" bIns="46982" rtlCol="0"/>
          <a:lstStyle>
            <a:lvl1pPr algn="l">
              <a:defRPr sz="1200"/>
            </a:lvl1pPr>
          </a:lstStyle>
          <a:p>
            <a:endParaRPr lang="en-US" dirty="0"/>
          </a:p>
        </p:txBody>
      </p:sp>
      <p:sp>
        <p:nvSpPr>
          <p:cNvPr id="3" name="Date Placeholder 2"/>
          <p:cNvSpPr>
            <a:spLocks noGrp="1"/>
          </p:cNvSpPr>
          <p:nvPr>
            <p:ph type="dt" idx="1"/>
          </p:nvPr>
        </p:nvSpPr>
        <p:spPr>
          <a:xfrm>
            <a:off x="4008706" y="0"/>
            <a:ext cx="3066732" cy="468154"/>
          </a:xfrm>
          <a:prstGeom prst="rect">
            <a:avLst/>
          </a:prstGeom>
        </p:spPr>
        <p:txBody>
          <a:bodyPr vert="horz" lIns="93966" tIns="46982" rIns="93966" bIns="46982" rtlCol="0"/>
          <a:lstStyle>
            <a:lvl1pPr algn="r">
              <a:defRPr sz="1200"/>
            </a:lvl1pPr>
          </a:lstStyle>
          <a:p>
            <a:fld id="{3C4677D4-12FA-4A20-88E0-FF47FFBD8FCE}" type="datetimeFigureOut">
              <a:rPr lang="en-US" smtClean="0"/>
              <a:t>2/21/2022</a:t>
            </a:fld>
            <a:endParaRPr lang="en-US" dirty="0"/>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66" tIns="46982" rIns="93966" bIns="46982"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66" tIns="46982" rIns="93966" bIns="469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6"/>
            <a:ext cx="3066732" cy="468154"/>
          </a:xfrm>
          <a:prstGeom prst="rect">
            <a:avLst/>
          </a:prstGeom>
        </p:spPr>
        <p:txBody>
          <a:bodyPr vert="horz" lIns="93966" tIns="46982" rIns="93966" bIns="469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3296"/>
            <a:ext cx="3066732" cy="468154"/>
          </a:xfrm>
          <a:prstGeom prst="rect">
            <a:avLst/>
          </a:prstGeom>
        </p:spPr>
        <p:txBody>
          <a:bodyPr vert="horz" lIns="93966" tIns="46982" rIns="93966" bIns="46982" rtlCol="0" anchor="b"/>
          <a:lstStyle>
            <a:lvl1pPr algn="r">
              <a:defRPr sz="1200"/>
            </a:lvl1pPr>
          </a:lstStyle>
          <a:p>
            <a:fld id="{45017B71-23F9-40EE-B048-DE481E3541E9}" type="slidenum">
              <a:rPr lang="en-US" smtClean="0"/>
              <a:t>‹#›</a:t>
            </a:fld>
            <a:endParaRPr lang="en-US" dirty="0"/>
          </a:p>
        </p:txBody>
      </p:sp>
    </p:spTree>
    <p:extLst>
      <p:ext uri="{BB962C8B-B14F-4D97-AF65-F5344CB8AC3E}">
        <p14:creationId xmlns:p14="http://schemas.microsoft.com/office/powerpoint/2010/main" val="14070090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1</a:t>
            </a:fld>
            <a:endParaRPr lang="en-US" dirty="0"/>
          </a:p>
        </p:txBody>
      </p:sp>
    </p:spTree>
    <p:extLst>
      <p:ext uri="{BB962C8B-B14F-4D97-AF65-F5344CB8AC3E}">
        <p14:creationId xmlns:p14="http://schemas.microsoft.com/office/powerpoint/2010/main" val="4155527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Carlos</a:t>
            </a:r>
          </a:p>
          <a:p>
            <a:r>
              <a:rPr lang="en-US" dirty="0"/>
              <a:t>Explain that,</a:t>
            </a:r>
            <a:r>
              <a:rPr lang="en-US" baseline="0" dirty="0"/>
              <a:t> once again it is not ok for providers to wait until you complain about something to help you with your schedule.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10</a:t>
            </a:fld>
            <a:endParaRPr lang="en-US" dirty="0"/>
          </a:p>
        </p:txBody>
      </p:sp>
    </p:spTree>
    <p:extLst>
      <p:ext uri="{BB962C8B-B14F-4D97-AF65-F5344CB8AC3E}">
        <p14:creationId xmlns:p14="http://schemas.microsoft.com/office/powerpoint/2010/main" val="220584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Carlos</a:t>
            </a:r>
          </a:p>
          <a:p>
            <a:r>
              <a:rPr lang="en-US" dirty="0"/>
              <a:t>One</a:t>
            </a:r>
            <a:r>
              <a:rPr lang="en-US" baseline="0" dirty="0"/>
              <a:t> of the biggest rules is that you have the right to eat what you want when you want it.  Now, some of us, like me, like to eat a lot so I have to be careful that I do not overeat or I may get sick.  Some people have diabetes or something else that makes them have to be careful about what they eat.  Do any of you know someone like that?  When that happens we work with our doctor or nurse or friends to help us.  But, for most people, it is ok for them to eat and drink what they want.  That may not have always happened but now, you will have way more choices.</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11</a:t>
            </a:fld>
            <a:endParaRPr lang="en-US" dirty="0"/>
          </a:p>
        </p:txBody>
      </p:sp>
    </p:spTree>
    <p:extLst>
      <p:ext uri="{BB962C8B-B14F-4D97-AF65-F5344CB8AC3E}">
        <p14:creationId xmlns:p14="http://schemas.microsoft.com/office/powerpoint/2010/main" val="248861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Carlos</a:t>
            </a:r>
          </a:p>
          <a:p>
            <a:r>
              <a:rPr lang="en-US" dirty="0"/>
              <a:t>Another big change is the fact that the house where you live is considered YOUR HOUSE.  That means you can have visitors at YOUR</a:t>
            </a:r>
            <a:r>
              <a:rPr lang="en-US" baseline="0" dirty="0"/>
              <a:t> HOUSE when you want!  Now, you might be thinking to yourself, I like to go to bed early, I don’t want my housemate to have company late at night and keep me up!!!  That is ok, what do you think you should do if you live with other people (you may have to prompt them to say “talk about it first” and decide with the people you live with when it is ok to have visitors.  What if you live alone, can you have people over when you want?  Yes you can!  You know what?  When I lived alone I had people visit me but they were only people I knew really well, I would not want to invite a stranger to visit me late at night when I was alone.  It would be better to introduce them to some of your other friends first and maybe have them over when your friends are there too.</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12</a:t>
            </a:fld>
            <a:endParaRPr lang="en-US" dirty="0"/>
          </a:p>
        </p:txBody>
      </p:sp>
    </p:spTree>
    <p:extLst>
      <p:ext uri="{BB962C8B-B14F-4D97-AF65-F5344CB8AC3E}">
        <p14:creationId xmlns:p14="http://schemas.microsoft.com/office/powerpoint/2010/main" val="250794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Carlos</a:t>
            </a:r>
          </a:p>
          <a:p>
            <a:r>
              <a:rPr lang="en-US" dirty="0"/>
              <a:t>Do you know that sometimes people live in houses and they cannot reach the sinks</a:t>
            </a:r>
            <a:r>
              <a:rPr lang="en-US" baseline="0" dirty="0"/>
              <a:t> or take a bath by themselves?  Sometimes the doors are too skinny, they cannot get through them!  This rule </a:t>
            </a:r>
            <a:r>
              <a:rPr lang="en-US" dirty="0"/>
              <a:t>means</a:t>
            </a:r>
            <a:r>
              <a:rPr lang="en-US" baseline="0" dirty="0"/>
              <a:t> that you should be able to go anywhere you want to in your house.  Sometimes people do not want to go into the basement, I know I don’t but if I need to, I should be able to even if it means I need help.</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13</a:t>
            </a:fld>
            <a:endParaRPr lang="en-US" dirty="0"/>
          </a:p>
        </p:txBody>
      </p:sp>
    </p:spTree>
    <p:extLst>
      <p:ext uri="{BB962C8B-B14F-4D97-AF65-F5344CB8AC3E}">
        <p14:creationId xmlns:p14="http://schemas.microsoft.com/office/powerpoint/2010/main" val="62607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Leanne</a:t>
            </a:r>
          </a:p>
          <a:p>
            <a:r>
              <a:rPr lang="en-US" baseline="0" dirty="0"/>
              <a:t>Optional Activity if Time Permits: So, lets talk about what this means for you but first, everyone stand up, turn to your neighbor, and tell your neighbor what your favorite color is.  While the participants are doing this, turn to your co-teacher and tell them your favorite color.  While everyone is standing ask them, what their neighbors favorite color is, you tell yours first.  Anticipate a lot of talk and laughter try to make it fun.  Perhaps have a giveaway, like pens, in all different colors and have people chose their neighbors favorite color and give it to them.  This activity will give people time to stretch, interact and move around a bit.  If it is loud and chaotic, which I hope it is, say in a loud voice, “If you can hear me clap once.” Typically people will clap more than once, thank them for clapping for you and move on.</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14</a:t>
            </a:fld>
            <a:endParaRPr lang="en-US" dirty="0"/>
          </a:p>
        </p:txBody>
      </p:sp>
    </p:spTree>
    <p:extLst>
      <p:ext uri="{BB962C8B-B14F-4D97-AF65-F5344CB8AC3E}">
        <p14:creationId xmlns:p14="http://schemas.microsoft.com/office/powerpoint/2010/main" val="38027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a:p>
            <a:r>
              <a:rPr lang="en-US" dirty="0"/>
              <a:t>In the new rule CMS (what does CMS stand for?) made it possible for people who need extra support because they are sick or maybe they are sad a lot or mad a lot to get the extra help they need </a:t>
            </a:r>
            <a:r>
              <a:rPr lang="en-US" baseline="0" dirty="0"/>
              <a:t> but only for how long they need it.  With the new rule if someone can not do something they want to do (this is called a RESTRICTION) the agency has to do a lot of paperwork to show that they tried to do EVERYTHING POSSIBLE to keep from having to put a “RESTRICTION” in place.  What is a RESTRICTION again?</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15</a:t>
            </a:fld>
            <a:endParaRPr lang="en-US" dirty="0"/>
          </a:p>
        </p:txBody>
      </p:sp>
    </p:spTree>
    <p:extLst>
      <p:ext uri="{BB962C8B-B14F-4D97-AF65-F5344CB8AC3E}">
        <p14:creationId xmlns:p14="http://schemas.microsoft.com/office/powerpoint/2010/main" val="4197778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kathy</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16</a:t>
            </a:fld>
            <a:endParaRPr lang="en-US" dirty="0"/>
          </a:p>
        </p:txBody>
      </p:sp>
    </p:spTree>
    <p:extLst>
      <p:ext uri="{BB962C8B-B14F-4D97-AF65-F5344CB8AC3E}">
        <p14:creationId xmlns:p14="http://schemas.microsoft.com/office/powerpoint/2010/main" val="3134264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a:p>
            <a:endParaRPr lang="en-US" dirty="0"/>
          </a:p>
          <a:p>
            <a:r>
              <a:rPr lang="en-US" dirty="0"/>
              <a:t>Polling Question</a:t>
            </a:r>
          </a:p>
          <a:p>
            <a:r>
              <a:rPr lang="en-US" dirty="0"/>
              <a:t>If You Had a millions dollars would you</a:t>
            </a:r>
          </a:p>
          <a:p>
            <a:r>
              <a:rPr lang="en-US" dirty="0"/>
              <a:t>A Take A Trip</a:t>
            </a:r>
          </a:p>
          <a:p>
            <a:r>
              <a:rPr lang="en-US" dirty="0"/>
              <a:t>Buy New Clothes</a:t>
            </a:r>
          </a:p>
          <a:p>
            <a:r>
              <a:rPr lang="en-US" dirty="0"/>
              <a:t>Have a Party</a:t>
            </a:r>
          </a:p>
          <a:p>
            <a:r>
              <a:rPr lang="en-US" dirty="0"/>
              <a:t>Something Else</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17B71-23F9-40EE-B048-DE481E3541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9526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.Kathy</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17B71-23F9-40EE-B048-DE481E3541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624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17B71-23F9-40EE-B048-DE481E3541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224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844">
              <a:defRPr/>
            </a:pPr>
            <a:r>
              <a:rPr lang="en-US" dirty="0"/>
              <a:t>Leanne</a:t>
            </a:r>
          </a:p>
          <a:p>
            <a:pPr defTabSz="911844">
              <a:defRPr/>
            </a:pPr>
            <a:r>
              <a:rPr lang="en-US" dirty="0"/>
              <a:t>This</a:t>
            </a:r>
            <a:r>
              <a:rPr lang="en-US" baseline="0" dirty="0"/>
              <a:t> new rule is a really BIG rule with a lot of little parts to it, isn’t it?!  Now we are going to talk about What the rules mean for you!</a:t>
            </a:r>
            <a:endParaRPr lang="en-US" dirty="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2</a:t>
            </a:fld>
            <a:endParaRPr lang="en-US" dirty="0"/>
          </a:p>
        </p:txBody>
      </p:sp>
    </p:spTree>
    <p:extLst>
      <p:ext uri="{BB962C8B-B14F-4D97-AF65-F5344CB8AC3E}">
        <p14:creationId xmlns:p14="http://schemas.microsoft.com/office/powerpoint/2010/main" val="884878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17B71-23F9-40EE-B048-DE481E3541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314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17B71-23F9-40EE-B048-DE481E3541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071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17B71-23F9-40EE-B048-DE481E3541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2798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17B71-23F9-40EE-B048-DE481E3541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9494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24</a:t>
            </a:fld>
            <a:endParaRPr lang="en-US" dirty="0"/>
          </a:p>
        </p:txBody>
      </p:sp>
    </p:spTree>
    <p:extLst>
      <p:ext uri="{BB962C8B-B14F-4D97-AF65-F5344CB8AC3E}">
        <p14:creationId xmlns:p14="http://schemas.microsoft.com/office/powerpoint/2010/main" val="3162583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Polling Question</a:t>
            </a:r>
          </a:p>
          <a:p>
            <a:r>
              <a:rPr lang="en-US" dirty="0"/>
              <a:t>Do you or your family member go to a workshop or day program during the day?</a:t>
            </a:r>
          </a:p>
          <a:p>
            <a:r>
              <a:rPr lang="en-US" dirty="0"/>
              <a:t>Yes or No</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25</a:t>
            </a:fld>
            <a:endParaRPr lang="en-US" dirty="0"/>
          </a:p>
        </p:txBody>
      </p:sp>
    </p:spTree>
    <p:extLst>
      <p:ext uri="{BB962C8B-B14F-4D97-AF65-F5344CB8AC3E}">
        <p14:creationId xmlns:p14="http://schemas.microsoft.com/office/powerpoint/2010/main" val="2883012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26</a:t>
            </a:fld>
            <a:endParaRPr lang="en-US" dirty="0"/>
          </a:p>
        </p:txBody>
      </p:sp>
    </p:spTree>
    <p:extLst>
      <p:ext uri="{BB962C8B-B14F-4D97-AF65-F5344CB8AC3E}">
        <p14:creationId xmlns:p14="http://schemas.microsoft.com/office/powerpoint/2010/main" val="3390032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17B71-23F9-40EE-B048-DE481E3541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7615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a:p>
            <a:endParaRPr lang="en-US" dirty="0"/>
          </a:p>
          <a:p>
            <a:r>
              <a:rPr lang="en-US" dirty="0"/>
              <a:t>Barriers</a:t>
            </a:r>
            <a:r>
              <a:rPr lang="en-US" baseline="0" dirty="0"/>
              <a:t> can be actual or perceived…sometimes, a person doesn’t understand that a rule has changed or doesn’t apply</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28</a:t>
            </a:fld>
            <a:endParaRPr lang="en-US" dirty="0"/>
          </a:p>
        </p:txBody>
      </p:sp>
    </p:spTree>
    <p:extLst>
      <p:ext uri="{BB962C8B-B14F-4D97-AF65-F5344CB8AC3E}">
        <p14:creationId xmlns:p14="http://schemas.microsoft.com/office/powerpoint/2010/main" val="2734501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29</a:t>
            </a:fld>
            <a:endParaRPr lang="en-US" dirty="0"/>
          </a:p>
        </p:txBody>
      </p:sp>
    </p:spTree>
    <p:extLst>
      <p:ext uri="{BB962C8B-B14F-4D97-AF65-F5344CB8AC3E}">
        <p14:creationId xmlns:p14="http://schemas.microsoft.com/office/powerpoint/2010/main" val="348006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a:p>
            <a:r>
              <a:rPr lang="en-US" dirty="0"/>
              <a:t>Explain</a:t>
            </a:r>
            <a:r>
              <a:rPr lang="en-US" baseline="0" dirty="0"/>
              <a:t> that Since all of the states have different names for their group homes, CMS (what does that stand for?) decided to come up with their own name.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3</a:t>
            </a:fld>
            <a:endParaRPr lang="en-US" dirty="0"/>
          </a:p>
        </p:txBody>
      </p:sp>
    </p:spTree>
    <p:extLst>
      <p:ext uri="{BB962C8B-B14F-4D97-AF65-F5344CB8AC3E}">
        <p14:creationId xmlns:p14="http://schemas.microsoft.com/office/powerpoint/2010/main" val="399983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Carlos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4</a:t>
            </a:fld>
            <a:endParaRPr lang="en-US" dirty="0"/>
          </a:p>
        </p:txBody>
      </p:sp>
    </p:spTree>
    <p:extLst>
      <p:ext uri="{BB962C8B-B14F-4D97-AF65-F5344CB8AC3E}">
        <p14:creationId xmlns:p14="http://schemas.microsoft.com/office/powerpoint/2010/main" val="134630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Carlos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5</a:t>
            </a:fld>
            <a:endParaRPr lang="en-US" dirty="0"/>
          </a:p>
        </p:txBody>
      </p:sp>
    </p:spTree>
    <p:extLst>
      <p:ext uri="{BB962C8B-B14F-4D97-AF65-F5344CB8AC3E}">
        <p14:creationId xmlns:p14="http://schemas.microsoft.com/office/powerpoint/2010/main" val="173366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Carlos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6</a:t>
            </a:fld>
            <a:endParaRPr lang="en-US" dirty="0"/>
          </a:p>
        </p:txBody>
      </p:sp>
    </p:spTree>
    <p:extLst>
      <p:ext uri="{BB962C8B-B14F-4D97-AF65-F5344CB8AC3E}">
        <p14:creationId xmlns:p14="http://schemas.microsoft.com/office/powerpoint/2010/main" val="116702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5694"/>
                </a:solidFill>
              </a:rPr>
              <a:t>Carlos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7</a:t>
            </a:fld>
            <a:endParaRPr lang="en-US" dirty="0"/>
          </a:p>
        </p:txBody>
      </p:sp>
    </p:spTree>
    <p:extLst>
      <p:ext uri="{BB962C8B-B14F-4D97-AF65-F5344CB8AC3E}">
        <p14:creationId xmlns:p14="http://schemas.microsoft.com/office/powerpoint/2010/main" val="2560335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Carlos</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8</a:t>
            </a:fld>
            <a:endParaRPr lang="en-US" dirty="0"/>
          </a:p>
        </p:txBody>
      </p:sp>
    </p:spTree>
    <p:extLst>
      <p:ext uri="{BB962C8B-B14F-4D97-AF65-F5344CB8AC3E}">
        <p14:creationId xmlns:p14="http://schemas.microsoft.com/office/powerpoint/2010/main" val="176491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Carlos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017B71-23F9-40EE-B048-DE481E3541E9}" type="slidenum">
              <a:rPr lang="en-US" smtClean="0"/>
              <a:t>9</a:t>
            </a:fld>
            <a:endParaRPr lang="en-US" dirty="0"/>
          </a:p>
        </p:txBody>
      </p:sp>
    </p:spTree>
    <p:extLst>
      <p:ext uri="{BB962C8B-B14F-4D97-AF65-F5344CB8AC3E}">
        <p14:creationId xmlns:p14="http://schemas.microsoft.com/office/powerpoint/2010/main" val="18195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1">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33400" y="1600200"/>
            <a:ext cx="8610600" cy="609600"/>
          </a:xfrm>
          <a:prstGeom prst="rect">
            <a:avLst/>
          </a:prstGeom>
        </p:spPr>
        <p:txBody>
          <a:bodyPr/>
          <a:lstStyle>
            <a:lvl1pPr marL="0" indent="0">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Subheading Here</a:t>
            </a:r>
          </a:p>
        </p:txBody>
      </p:sp>
      <p:sp>
        <p:nvSpPr>
          <p:cNvPr id="12" name="Title 1"/>
          <p:cNvSpPr>
            <a:spLocks noGrp="1"/>
          </p:cNvSpPr>
          <p:nvPr>
            <p:ph type="title" hasCustomPrompt="1"/>
          </p:nvPr>
        </p:nvSpPr>
        <p:spPr>
          <a:xfrm>
            <a:off x="520700" y="914400"/>
            <a:ext cx="8610600" cy="685800"/>
          </a:xfrm>
          <a:prstGeom prst="rect">
            <a:avLst/>
          </a:prstGeom>
        </p:spPr>
        <p:txBody>
          <a:bodyPr anchor="ctr"/>
          <a:lstStyle>
            <a:lvl1pPr algn="l">
              <a:defRPr sz="4400" b="1" cap="all" baseline="0">
                <a:solidFill>
                  <a:schemeClr val="bg1"/>
                </a:solidFill>
              </a:defRPr>
            </a:lvl1pPr>
          </a:lstStyle>
          <a:p>
            <a:r>
              <a:rPr lang="en-US" dirty="0"/>
              <a:t>Enter main heading here</a:t>
            </a:r>
          </a:p>
        </p:txBody>
      </p:sp>
    </p:spTree>
    <p:extLst>
      <p:ext uri="{BB962C8B-B14F-4D97-AF65-F5344CB8AC3E}">
        <p14:creationId xmlns:p14="http://schemas.microsoft.com/office/powerpoint/2010/main" val="257398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me 1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28326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me 1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1422149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eme 1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194418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eme 1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321881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eme 1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5" name="Picture Placeholder 4"/>
          <p:cNvSpPr>
            <a:spLocks noGrp="1"/>
          </p:cNvSpPr>
          <p:nvPr>
            <p:ph type="pic" sz="quarter" idx="15" hasCustomPrompt="1"/>
          </p:nvPr>
        </p:nvSpPr>
        <p:spPr>
          <a:xfrm>
            <a:off x="6172200" y="2374900"/>
            <a:ext cx="2286000" cy="3200400"/>
          </a:xfrm>
          <a:prstGeom prst="rect">
            <a:avLst/>
          </a:prstGeom>
        </p:spPr>
        <p:txBody>
          <a:bodyPr anchor="ctr"/>
          <a:lstStyle>
            <a:lvl1pPr algn="ctr">
              <a:defRPr b="1" baseline="0">
                <a:solidFill>
                  <a:srgbClr val="FF0000"/>
                </a:solidFill>
              </a:defRPr>
            </a:lvl1pPr>
          </a:lstStyle>
          <a:p>
            <a:r>
              <a:rPr lang="en-US" dirty="0"/>
              <a:t>CLICK TO INSERT PICTURE</a:t>
            </a:r>
          </a:p>
        </p:txBody>
      </p:sp>
      <p:sp>
        <p:nvSpPr>
          <p:cNvPr id="10"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1"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3708779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eme 1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5"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1703743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92875"/>
            <a:ext cx="5562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48000" y="6492875"/>
            <a:ext cx="2895600" cy="365125"/>
          </a:xfrm>
          <a:prstGeom prst="rect">
            <a:avLst/>
          </a:prstGeom>
        </p:spPr>
        <p:txBody>
          <a:bodyPr/>
          <a:lstStyle/>
          <a:p>
            <a:r>
              <a:rPr lang="en-US" dirty="0"/>
              <a:t>CQL | The Council on Quality and Leadership  www.c-q-l.org                                                       2016</a:t>
            </a:r>
          </a:p>
        </p:txBody>
      </p:sp>
      <p:sp>
        <p:nvSpPr>
          <p:cNvPr id="7" name="Slide Number Placeholder 6"/>
          <p:cNvSpPr>
            <a:spLocks noGrp="1"/>
          </p:cNvSpPr>
          <p:nvPr>
            <p:ph type="sldNum" sz="quarter" idx="12"/>
          </p:nvPr>
        </p:nvSpPr>
        <p:spPr/>
        <p:txBody>
          <a:bodyPr/>
          <a:lstStyle/>
          <a:p>
            <a:fld id="{A02CA549-9DB5-4DC8-AD70-B0E22EFBEB97}" type="slidenum">
              <a:rPr lang="en-US" smtClean="0"/>
              <a:t>‹#›</a:t>
            </a:fld>
            <a:endParaRPr lang="en-US" dirty="0"/>
          </a:p>
        </p:txBody>
      </p:sp>
    </p:spTree>
    <p:extLst>
      <p:ext uri="{BB962C8B-B14F-4D97-AF65-F5344CB8AC3E}">
        <p14:creationId xmlns:p14="http://schemas.microsoft.com/office/powerpoint/2010/main" val="163990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39A8B1C-CEC1-47E4-874E-27E12832ADE8}"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E7DAA-0922-4B8A-858B-CDB63ACC03ED}" type="slidenum">
              <a:rPr lang="en-US" smtClean="0"/>
              <a:t>‹#›</a:t>
            </a:fld>
            <a:endParaRPr lang="en-US" dirty="0"/>
          </a:p>
        </p:txBody>
      </p:sp>
    </p:spTree>
    <p:extLst>
      <p:ext uri="{BB962C8B-B14F-4D97-AF65-F5344CB8AC3E}">
        <p14:creationId xmlns:p14="http://schemas.microsoft.com/office/powerpoint/2010/main" val="3444771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me 2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5" name="Text Placeholder 8"/>
          <p:cNvSpPr>
            <a:spLocks noGrp="1"/>
          </p:cNvSpPr>
          <p:nvPr>
            <p:ph type="body" sz="quarter" idx="12" hasCustomPrompt="1"/>
          </p:nvPr>
        </p:nvSpPr>
        <p:spPr>
          <a:xfrm>
            <a:off x="304800" y="2209800"/>
            <a:ext cx="6019800" cy="3733800"/>
          </a:xfrm>
          <a:prstGeom prst="rect">
            <a:avLst/>
          </a:prstGeom>
        </p:spPr>
        <p:txBody>
          <a:bodyPr wrap="none" anchor="t" anchorCtr="0"/>
          <a:lstStyle>
            <a:lvl1pPr marL="174625" indent="-174625"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35050" indent="-120650"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p:txBody>
      </p:sp>
      <p:sp>
        <p:nvSpPr>
          <p:cNvPr id="6"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
        <p:nvSpPr>
          <p:cNvPr id="7"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9" name="Text Placeholder 8"/>
          <p:cNvSpPr>
            <a:spLocks noGrp="1"/>
          </p:cNvSpPr>
          <p:nvPr>
            <p:ph type="body" sz="quarter" idx="15" hasCustomPrompt="1"/>
          </p:nvPr>
        </p:nvSpPr>
        <p:spPr>
          <a:xfrm>
            <a:off x="304800" y="1752600"/>
            <a:ext cx="6019800" cy="457200"/>
          </a:xfrm>
          <a:prstGeom prst="rect">
            <a:avLst/>
          </a:prstGeom>
        </p:spPr>
        <p:txBody>
          <a:bodyPr/>
          <a:lstStyle>
            <a:lvl1pPr algn="l">
              <a:defRPr b="1" baseline="0"/>
            </a:lvl1pPr>
            <a:lvl2pPr algn="l">
              <a:defRPr/>
            </a:lvl2pPr>
            <a:lvl3pPr algn="l">
              <a:defRPr/>
            </a:lvl3pPr>
            <a:lvl4pPr algn="l">
              <a:defRPr/>
            </a:lvl4pPr>
            <a:lvl5pPr algn="l">
              <a:defRPr/>
            </a:lvl5pPr>
          </a:lstStyle>
          <a:p>
            <a:pPr lvl="0"/>
            <a:r>
              <a:rPr lang="en-US" dirty="0"/>
              <a:t>Enter Topic For Bullet List</a:t>
            </a:r>
          </a:p>
        </p:txBody>
      </p:sp>
    </p:spTree>
    <p:extLst>
      <p:ext uri="{BB962C8B-B14F-4D97-AF65-F5344CB8AC3E}">
        <p14:creationId xmlns:p14="http://schemas.microsoft.com/office/powerpoint/2010/main" val="1798812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eme 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6"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
        <p:nvSpPr>
          <p:cNvPr id="7"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9" name="Text Placeholder 8"/>
          <p:cNvSpPr>
            <a:spLocks noGrp="1"/>
          </p:cNvSpPr>
          <p:nvPr>
            <p:ph type="body" sz="quarter" idx="15" hasCustomPrompt="1"/>
          </p:nvPr>
        </p:nvSpPr>
        <p:spPr>
          <a:xfrm>
            <a:off x="304800" y="1752600"/>
            <a:ext cx="6019800" cy="457200"/>
          </a:xfrm>
          <a:prstGeom prst="rect">
            <a:avLst/>
          </a:prstGeom>
        </p:spPr>
        <p:txBody>
          <a:bodyPr/>
          <a:lstStyle>
            <a:lvl1pPr algn="l">
              <a:defRPr b="1" baseline="0"/>
            </a:lvl1pPr>
            <a:lvl2pPr algn="l">
              <a:defRPr/>
            </a:lvl2pPr>
            <a:lvl3pPr algn="l">
              <a:defRPr/>
            </a:lvl3pPr>
            <a:lvl4pPr algn="l">
              <a:defRPr/>
            </a:lvl4pPr>
            <a:lvl5pPr algn="l">
              <a:defRPr/>
            </a:lvl5pPr>
          </a:lstStyle>
          <a:p>
            <a:pPr lvl="0"/>
            <a:r>
              <a:rPr lang="en-US" dirty="0"/>
              <a:t>Enter Topic For Bullet List</a:t>
            </a:r>
          </a:p>
        </p:txBody>
      </p:sp>
      <p:sp>
        <p:nvSpPr>
          <p:cNvPr id="8" name="Text Placeholder 8"/>
          <p:cNvSpPr>
            <a:spLocks noGrp="1"/>
          </p:cNvSpPr>
          <p:nvPr>
            <p:ph type="body" sz="quarter" idx="12" hasCustomPrompt="1"/>
          </p:nvPr>
        </p:nvSpPr>
        <p:spPr>
          <a:xfrm>
            <a:off x="304800" y="2209800"/>
            <a:ext cx="6019800" cy="3733800"/>
          </a:xfrm>
          <a:prstGeom prst="rect">
            <a:avLst/>
          </a:prstGeom>
        </p:spPr>
        <p:txBody>
          <a:bodyPr wrap="none" anchor="t" anchorCtr="0"/>
          <a:lstStyle>
            <a:lvl1pPr marL="174625" indent="-174625"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35050" indent="-120650"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p:txBody>
      </p:sp>
    </p:spTree>
    <p:extLst>
      <p:ext uri="{BB962C8B-B14F-4D97-AF65-F5344CB8AC3E}">
        <p14:creationId xmlns:p14="http://schemas.microsoft.com/office/powerpoint/2010/main" val="363383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33400" y="1600200"/>
            <a:ext cx="8610600" cy="609600"/>
          </a:xfrm>
          <a:prstGeom prst="rect">
            <a:avLst/>
          </a:prstGeom>
        </p:spPr>
        <p:txBody>
          <a:bodyPr/>
          <a:lstStyle>
            <a:lvl1pPr marL="0" indent="0">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Subheading Here</a:t>
            </a:r>
          </a:p>
        </p:txBody>
      </p:sp>
      <p:sp>
        <p:nvSpPr>
          <p:cNvPr id="12" name="Title 1"/>
          <p:cNvSpPr>
            <a:spLocks noGrp="1"/>
          </p:cNvSpPr>
          <p:nvPr>
            <p:ph type="title" hasCustomPrompt="1"/>
          </p:nvPr>
        </p:nvSpPr>
        <p:spPr>
          <a:xfrm>
            <a:off x="520700" y="914400"/>
            <a:ext cx="8610600" cy="685800"/>
          </a:xfrm>
          <a:prstGeom prst="rect">
            <a:avLst/>
          </a:prstGeom>
        </p:spPr>
        <p:txBody>
          <a:bodyPr anchor="ctr"/>
          <a:lstStyle>
            <a:lvl1pPr algn="l">
              <a:defRPr sz="4400" b="1" cap="all" baseline="0">
                <a:solidFill>
                  <a:schemeClr val="bg1"/>
                </a:solidFill>
              </a:defRPr>
            </a:lvl1pPr>
          </a:lstStyle>
          <a:p>
            <a:r>
              <a:rPr lang="en-US" dirty="0"/>
              <a:t>Enter main heading here</a:t>
            </a:r>
          </a:p>
        </p:txBody>
      </p:sp>
    </p:spTree>
    <p:extLst>
      <p:ext uri="{BB962C8B-B14F-4D97-AF65-F5344CB8AC3E}">
        <p14:creationId xmlns:p14="http://schemas.microsoft.com/office/powerpoint/2010/main" val="999405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eme 2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6"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
        <p:nvSpPr>
          <p:cNvPr id="7"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9" name="Text Placeholder 8"/>
          <p:cNvSpPr>
            <a:spLocks noGrp="1"/>
          </p:cNvSpPr>
          <p:nvPr>
            <p:ph type="body" sz="quarter" idx="15" hasCustomPrompt="1"/>
          </p:nvPr>
        </p:nvSpPr>
        <p:spPr>
          <a:xfrm>
            <a:off x="304800" y="1752600"/>
            <a:ext cx="6019800" cy="457200"/>
          </a:xfrm>
          <a:prstGeom prst="rect">
            <a:avLst/>
          </a:prstGeom>
        </p:spPr>
        <p:txBody>
          <a:bodyPr/>
          <a:lstStyle>
            <a:lvl1pPr algn="l">
              <a:defRPr b="1" baseline="0"/>
            </a:lvl1pPr>
            <a:lvl2pPr algn="l">
              <a:defRPr/>
            </a:lvl2pPr>
            <a:lvl3pPr algn="l">
              <a:defRPr/>
            </a:lvl3pPr>
            <a:lvl4pPr algn="l">
              <a:defRPr/>
            </a:lvl4pPr>
            <a:lvl5pPr algn="l">
              <a:defRPr/>
            </a:lvl5pPr>
          </a:lstStyle>
          <a:p>
            <a:pPr lvl="0"/>
            <a:r>
              <a:rPr lang="en-US" dirty="0"/>
              <a:t>Enter Topic For Bullet List</a:t>
            </a:r>
          </a:p>
        </p:txBody>
      </p:sp>
      <p:sp>
        <p:nvSpPr>
          <p:cNvPr id="8" name="Text Placeholder 8"/>
          <p:cNvSpPr>
            <a:spLocks noGrp="1"/>
          </p:cNvSpPr>
          <p:nvPr>
            <p:ph type="body" sz="quarter" idx="12" hasCustomPrompt="1"/>
          </p:nvPr>
        </p:nvSpPr>
        <p:spPr>
          <a:xfrm>
            <a:off x="304800" y="2209800"/>
            <a:ext cx="6019800" cy="3733800"/>
          </a:xfrm>
          <a:prstGeom prst="rect">
            <a:avLst/>
          </a:prstGeom>
        </p:spPr>
        <p:txBody>
          <a:bodyPr wrap="none" anchor="t" anchorCtr="0"/>
          <a:lstStyle>
            <a:lvl1pPr marL="174625" indent="-174625"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35050" indent="-120650"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p:txBody>
      </p:sp>
    </p:spTree>
    <p:extLst>
      <p:ext uri="{BB962C8B-B14F-4D97-AF65-F5344CB8AC3E}">
        <p14:creationId xmlns:p14="http://schemas.microsoft.com/office/powerpoint/2010/main" val="695753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eme 2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6"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
        <p:nvSpPr>
          <p:cNvPr id="7"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9" name="Text Placeholder 8"/>
          <p:cNvSpPr>
            <a:spLocks noGrp="1"/>
          </p:cNvSpPr>
          <p:nvPr>
            <p:ph type="body" sz="quarter" idx="15" hasCustomPrompt="1"/>
          </p:nvPr>
        </p:nvSpPr>
        <p:spPr>
          <a:xfrm>
            <a:off x="304800" y="1752600"/>
            <a:ext cx="6019800" cy="457200"/>
          </a:xfrm>
          <a:prstGeom prst="rect">
            <a:avLst/>
          </a:prstGeom>
        </p:spPr>
        <p:txBody>
          <a:bodyPr/>
          <a:lstStyle>
            <a:lvl1pPr algn="l">
              <a:defRPr b="1" baseline="0"/>
            </a:lvl1pPr>
            <a:lvl2pPr algn="l">
              <a:defRPr/>
            </a:lvl2pPr>
            <a:lvl3pPr algn="l">
              <a:defRPr/>
            </a:lvl3pPr>
            <a:lvl4pPr algn="l">
              <a:defRPr/>
            </a:lvl4pPr>
            <a:lvl5pPr algn="l">
              <a:defRPr/>
            </a:lvl5pPr>
          </a:lstStyle>
          <a:p>
            <a:pPr lvl="0"/>
            <a:r>
              <a:rPr lang="en-US" dirty="0"/>
              <a:t>Enter Topic For Bullet List</a:t>
            </a:r>
          </a:p>
        </p:txBody>
      </p:sp>
      <p:sp>
        <p:nvSpPr>
          <p:cNvPr id="8" name="Text Placeholder 8"/>
          <p:cNvSpPr>
            <a:spLocks noGrp="1"/>
          </p:cNvSpPr>
          <p:nvPr>
            <p:ph type="body" sz="quarter" idx="12" hasCustomPrompt="1"/>
          </p:nvPr>
        </p:nvSpPr>
        <p:spPr>
          <a:xfrm>
            <a:off x="304800" y="2209800"/>
            <a:ext cx="6019800" cy="3733800"/>
          </a:xfrm>
          <a:prstGeom prst="rect">
            <a:avLst/>
          </a:prstGeom>
        </p:spPr>
        <p:txBody>
          <a:bodyPr wrap="none" anchor="t" anchorCtr="0"/>
          <a:lstStyle>
            <a:lvl1pPr marL="174625" indent="-174625"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35050" indent="-120650"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p:txBody>
      </p:sp>
    </p:spTree>
    <p:extLst>
      <p:ext uri="{BB962C8B-B14F-4D97-AF65-F5344CB8AC3E}">
        <p14:creationId xmlns:p14="http://schemas.microsoft.com/office/powerpoint/2010/main" val="3080707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eme 2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6"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
        <p:nvSpPr>
          <p:cNvPr id="7"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9" name="Text Placeholder 8"/>
          <p:cNvSpPr>
            <a:spLocks noGrp="1"/>
          </p:cNvSpPr>
          <p:nvPr>
            <p:ph type="body" sz="quarter" idx="15" hasCustomPrompt="1"/>
          </p:nvPr>
        </p:nvSpPr>
        <p:spPr>
          <a:xfrm>
            <a:off x="304800" y="1752600"/>
            <a:ext cx="6019800" cy="457200"/>
          </a:xfrm>
          <a:prstGeom prst="rect">
            <a:avLst/>
          </a:prstGeom>
        </p:spPr>
        <p:txBody>
          <a:bodyPr/>
          <a:lstStyle>
            <a:lvl1pPr algn="l">
              <a:defRPr b="1" baseline="0"/>
            </a:lvl1pPr>
            <a:lvl2pPr algn="l">
              <a:defRPr/>
            </a:lvl2pPr>
            <a:lvl3pPr algn="l">
              <a:defRPr/>
            </a:lvl3pPr>
            <a:lvl4pPr algn="l">
              <a:defRPr/>
            </a:lvl4pPr>
            <a:lvl5pPr algn="l">
              <a:defRPr/>
            </a:lvl5pPr>
          </a:lstStyle>
          <a:p>
            <a:pPr lvl="0"/>
            <a:r>
              <a:rPr lang="en-US" dirty="0"/>
              <a:t>Enter Topic For Bullet List</a:t>
            </a:r>
          </a:p>
        </p:txBody>
      </p:sp>
      <p:sp>
        <p:nvSpPr>
          <p:cNvPr id="8" name="Text Placeholder 8"/>
          <p:cNvSpPr>
            <a:spLocks noGrp="1"/>
          </p:cNvSpPr>
          <p:nvPr>
            <p:ph type="body" sz="quarter" idx="12" hasCustomPrompt="1"/>
          </p:nvPr>
        </p:nvSpPr>
        <p:spPr>
          <a:xfrm>
            <a:off x="304800" y="2209800"/>
            <a:ext cx="6019800" cy="3733800"/>
          </a:xfrm>
          <a:prstGeom prst="rect">
            <a:avLst/>
          </a:prstGeom>
        </p:spPr>
        <p:txBody>
          <a:bodyPr wrap="none" anchor="t" anchorCtr="0"/>
          <a:lstStyle>
            <a:lvl1pPr marL="174625" indent="-174625"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35050" indent="-120650"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p:txBody>
      </p:sp>
    </p:spTree>
    <p:extLst>
      <p:ext uri="{BB962C8B-B14F-4D97-AF65-F5344CB8AC3E}">
        <p14:creationId xmlns:p14="http://schemas.microsoft.com/office/powerpoint/2010/main" val="343245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eme 2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6"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
        <p:nvSpPr>
          <p:cNvPr id="7"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9" name="Text Placeholder 8"/>
          <p:cNvSpPr>
            <a:spLocks noGrp="1"/>
          </p:cNvSpPr>
          <p:nvPr>
            <p:ph type="body" sz="quarter" idx="15" hasCustomPrompt="1"/>
          </p:nvPr>
        </p:nvSpPr>
        <p:spPr>
          <a:xfrm>
            <a:off x="304800" y="1752600"/>
            <a:ext cx="6019800" cy="457200"/>
          </a:xfrm>
          <a:prstGeom prst="rect">
            <a:avLst/>
          </a:prstGeom>
        </p:spPr>
        <p:txBody>
          <a:bodyPr/>
          <a:lstStyle>
            <a:lvl1pPr algn="l">
              <a:defRPr b="1" baseline="0"/>
            </a:lvl1pPr>
            <a:lvl2pPr algn="l">
              <a:defRPr/>
            </a:lvl2pPr>
            <a:lvl3pPr algn="l">
              <a:defRPr/>
            </a:lvl3pPr>
            <a:lvl4pPr algn="l">
              <a:defRPr/>
            </a:lvl4pPr>
            <a:lvl5pPr algn="l">
              <a:defRPr/>
            </a:lvl5pPr>
          </a:lstStyle>
          <a:p>
            <a:pPr lvl="0"/>
            <a:r>
              <a:rPr lang="en-US" dirty="0"/>
              <a:t>Enter Topic For Bullet List</a:t>
            </a:r>
          </a:p>
        </p:txBody>
      </p:sp>
      <p:sp>
        <p:nvSpPr>
          <p:cNvPr id="8" name="Text Placeholder 8"/>
          <p:cNvSpPr>
            <a:spLocks noGrp="1"/>
          </p:cNvSpPr>
          <p:nvPr>
            <p:ph type="body" sz="quarter" idx="12" hasCustomPrompt="1"/>
          </p:nvPr>
        </p:nvSpPr>
        <p:spPr>
          <a:xfrm>
            <a:off x="304800" y="2209800"/>
            <a:ext cx="6019800" cy="3733800"/>
          </a:xfrm>
          <a:prstGeom prst="rect">
            <a:avLst/>
          </a:prstGeom>
        </p:spPr>
        <p:txBody>
          <a:bodyPr wrap="none" anchor="t" anchorCtr="0"/>
          <a:lstStyle>
            <a:lvl1pPr marL="174625" indent="-174625"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35050" indent="-120650"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p:txBody>
      </p:sp>
    </p:spTree>
    <p:extLst>
      <p:ext uri="{BB962C8B-B14F-4D97-AF65-F5344CB8AC3E}">
        <p14:creationId xmlns:p14="http://schemas.microsoft.com/office/powerpoint/2010/main" val="2669840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me 2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6"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
        <p:nvSpPr>
          <p:cNvPr id="7"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9" name="Text Placeholder 8"/>
          <p:cNvSpPr>
            <a:spLocks noGrp="1"/>
          </p:cNvSpPr>
          <p:nvPr>
            <p:ph type="body" sz="quarter" idx="15" hasCustomPrompt="1"/>
          </p:nvPr>
        </p:nvSpPr>
        <p:spPr>
          <a:xfrm>
            <a:off x="304800" y="1752600"/>
            <a:ext cx="6019800" cy="457200"/>
          </a:xfrm>
          <a:prstGeom prst="rect">
            <a:avLst/>
          </a:prstGeom>
        </p:spPr>
        <p:txBody>
          <a:bodyPr/>
          <a:lstStyle>
            <a:lvl1pPr algn="l">
              <a:defRPr b="1" baseline="0"/>
            </a:lvl1pPr>
            <a:lvl2pPr algn="l">
              <a:defRPr/>
            </a:lvl2pPr>
            <a:lvl3pPr algn="l">
              <a:defRPr/>
            </a:lvl3pPr>
            <a:lvl4pPr algn="l">
              <a:defRPr/>
            </a:lvl4pPr>
            <a:lvl5pPr algn="l">
              <a:defRPr/>
            </a:lvl5pPr>
          </a:lstStyle>
          <a:p>
            <a:pPr lvl="0"/>
            <a:r>
              <a:rPr lang="en-US" dirty="0"/>
              <a:t>Enter Topic For Bullet List</a:t>
            </a:r>
          </a:p>
        </p:txBody>
      </p:sp>
      <p:sp>
        <p:nvSpPr>
          <p:cNvPr id="8" name="Picture Placeholder 7"/>
          <p:cNvSpPr>
            <a:spLocks noGrp="1"/>
          </p:cNvSpPr>
          <p:nvPr>
            <p:ph type="pic" sz="quarter" idx="16" hasCustomPrompt="1"/>
          </p:nvPr>
        </p:nvSpPr>
        <p:spPr>
          <a:xfrm>
            <a:off x="6324600" y="1752600"/>
            <a:ext cx="2819400" cy="4419600"/>
          </a:xfrm>
          <a:prstGeom prst="rect">
            <a:avLst/>
          </a:prstGeom>
        </p:spPr>
        <p:txBody>
          <a:bodyPr anchor="ctr"/>
          <a:lstStyle>
            <a:lvl1pPr algn="ctr">
              <a:defRPr b="1" baseline="0">
                <a:solidFill>
                  <a:srgbClr val="FF0000"/>
                </a:solidFill>
              </a:defRPr>
            </a:lvl1pPr>
          </a:lstStyle>
          <a:p>
            <a:r>
              <a:rPr lang="en-US" dirty="0"/>
              <a:t>CLICK TO INSERT A PICTURE</a:t>
            </a:r>
          </a:p>
        </p:txBody>
      </p:sp>
      <p:sp>
        <p:nvSpPr>
          <p:cNvPr id="10" name="Text Placeholder 8"/>
          <p:cNvSpPr>
            <a:spLocks noGrp="1"/>
          </p:cNvSpPr>
          <p:nvPr>
            <p:ph type="body" sz="quarter" idx="12" hasCustomPrompt="1"/>
          </p:nvPr>
        </p:nvSpPr>
        <p:spPr>
          <a:xfrm>
            <a:off x="304800" y="2209800"/>
            <a:ext cx="6019800" cy="3733800"/>
          </a:xfrm>
          <a:prstGeom prst="rect">
            <a:avLst/>
          </a:prstGeom>
        </p:spPr>
        <p:txBody>
          <a:bodyPr wrap="none" anchor="t" anchorCtr="0"/>
          <a:lstStyle>
            <a:lvl1pPr marL="174625" indent="-174625"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35050" indent="-120650"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p:txBody>
      </p:sp>
    </p:spTree>
    <p:extLst>
      <p:ext uri="{BB962C8B-B14F-4D97-AF65-F5344CB8AC3E}">
        <p14:creationId xmlns:p14="http://schemas.microsoft.com/office/powerpoint/2010/main" val="3645611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eme 2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6"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
        <p:nvSpPr>
          <p:cNvPr id="7"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9" name="Text Placeholder 8"/>
          <p:cNvSpPr>
            <a:spLocks noGrp="1"/>
          </p:cNvSpPr>
          <p:nvPr>
            <p:ph type="body" sz="quarter" idx="15" hasCustomPrompt="1"/>
          </p:nvPr>
        </p:nvSpPr>
        <p:spPr>
          <a:xfrm>
            <a:off x="304800" y="1752600"/>
            <a:ext cx="6019800" cy="457200"/>
          </a:xfrm>
          <a:prstGeom prst="rect">
            <a:avLst/>
          </a:prstGeom>
        </p:spPr>
        <p:txBody>
          <a:bodyPr/>
          <a:lstStyle>
            <a:lvl1pPr algn="l">
              <a:defRPr b="1" baseline="0"/>
            </a:lvl1pPr>
            <a:lvl2pPr algn="l">
              <a:defRPr/>
            </a:lvl2pPr>
            <a:lvl3pPr algn="l">
              <a:defRPr/>
            </a:lvl3pPr>
            <a:lvl4pPr algn="l">
              <a:defRPr/>
            </a:lvl4pPr>
            <a:lvl5pPr algn="l">
              <a:defRPr/>
            </a:lvl5pPr>
          </a:lstStyle>
          <a:p>
            <a:pPr lvl="0"/>
            <a:r>
              <a:rPr lang="en-US" dirty="0"/>
              <a:t>Enter Topic For Bullet List</a:t>
            </a:r>
          </a:p>
        </p:txBody>
      </p:sp>
      <p:sp>
        <p:nvSpPr>
          <p:cNvPr id="10" name="Text Placeholder 8"/>
          <p:cNvSpPr>
            <a:spLocks noGrp="1"/>
          </p:cNvSpPr>
          <p:nvPr>
            <p:ph type="body" sz="quarter" idx="12" hasCustomPrompt="1"/>
          </p:nvPr>
        </p:nvSpPr>
        <p:spPr>
          <a:xfrm>
            <a:off x="304800" y="2209800"/>
            <a:ext cx="6019800" cy="3733800"/>
          </a:xfrm>
          <a:prstGeom prst="rect">
            <a:avLst/>
          </a:prstGeom>
        </p:spPr>
        <p:txBody>
          <a:bodyPr wrap="none" anchor="t" anchorCtr="0"/>
          <a:lstStyle>
            <a:lvl1pPr marL="174625" indent="-174625"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35050" indent="-120650"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p:txBody>
      </p:sp>
    </p:spTree>
    <p:extLst>
      <p:ext uri="{BB962C8B-B14F-4D97-AF65-F5344CB8AC3E}">
        <p14:creationId xmlns:p14="http://schemas.microsoft.com/office/powerpoint/2010/main" val="1361970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sc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5" name="Text Placeholder 13"/>
          <p:cNvSpPr>
            <a:spLocks noGrp="1"/>
          </p:cNvSpPr>
          <p:nvPr>
            <p:ph type="body" sz="quarter" idx="13" hasCustomPrompt="1"/>
          </p:nvPr>
        </p:nvSpPr>
        <p:spPr>
          <a:xfrm>
            <a:off x="0" y="1143000"/>
            <a:ext cx="9144000" cy="457200"/>
          </a:xfrm>
          <a:prstGeom prst="rect">
            <a:avLst/>
          </a:prstGeom>
        </p:spPr>
        <p:txBody>
          <a:bodyPr anchor="ctr"/>
          <a:lstStyle>
            <a:lvl1pPr algn="ctr">
              <a:defRPr b="1" cap="all" baseline="0">
                <a:solidFill>
                  <a:srgbClr val="005694"/>
                </a:solidFill>
              </a:defRPr>
            </a:lvl1pPr>
            <a:lvl2pPr algn="r">
              <a:defRPr/>
            </a:lvl2pPr>
            <a:lvl3pPr algn="r">
              <a:defRPr/>
            </a:lvl3pPr>
            <a:lvl4pPr algn="r">
              <a:defRPr/>
            </a:lvl4pPr>
            <a:lvl5pPr algn="r">
              <a:defRPr/>
            </a:lvl5pPr>
          </a:lstStyle>
          <a:p>
            <a:pPr lvl="0"/>
            <a:r>
              <a:rPr lang="en-US" dirty="0"/>
              <a:t>ENTER 2-COLUMN TOPIC HERE</a:t>
            </a:r>
          </a:p>
        </p:txBody>
      </p:sp>
      <p:sp>
        <p:nvSpPr>
          <p:cNvPr id="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7" name="Text Placeholder 8"/>
          <p:cNvSpPr>
            <a:spLocks noGrp="1"/>
          </p:cNvSpPr>
          <p:nvPr>
            <p:ph type="body" sz="quarter" idx="12" hasCustomPrompt="1"/>
          </p:nvPr>
        </p:nvSpPr>
        <p:spPr>
          <a:xfrm>
            <a:off x="0" y="2030506"/>
            <a:ext cx="4343400" cy="4141694"/>
          </a:xfrm>
          <a:prstGeom prst="rect">
            <a:avLst/>
          </a:prstGeom>
        </p:spPr>
        <p:txBody>
          <a:bodyPr wrap="none" anchor="t" anchorCtr="0"/>
          <a:lstStyle>
            <a:lvl1pPr marL="174625" indent="-174625" algn="l">
              <a:buFont typeface="Arial" panose="020B0604020202020204" pitchFamily="34" charset="0"/>
              <a:buChar char="•"/>
              <a:defRPr sz="2200" baseline="0"/>
            </a:lvl1pPr>
            <a:lvl2pPr marL="631825" indent="-174625" algn="l">
              <a:buFont typeface="Arial" panose="020B0604020202020204" pitchFamily="34" charset="0"/>
              <a:buChar char="•"/>
              <a:defRPr sz="2400" baseline="0"/>
            </a:lvl2pPr>
            <a:lvl3pPr marL="1035050" indent="-120650"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0"/>
            <a:r>
              <a:rPr lang="en-US" dirty="0"/>
              <a:t>Enter Main Bullet Text</a:t>
            </a:r>
          </a:p>
          <a:p>
            <a:pPr lvl="0"/>
            <a:r>
              <a:rPr lang="en-US" dirty="0"/>
              <a:t>Enter Main Bullet Text</a:t>
            </a:r>
          </a:p>
          <a:p>
            <a:pPr lvl="0"/>
            <a:r>
              <a:rPr lang="en-US" dirty="0"/>
              <a:t>Enter Main Bullet Text</a:t>
            </a:r>
          </a:p>
          <a:p>
            <a:pPr lvl="0"/>
            <a:r>
              <a:rPr lang="en-US" dirty="0"/>
              <a:t>Enter Main Bullet Text</a:t>
            </a:r>
          </a:p>
          <a:p>
            <a:pPr lvl="0"/>
            <a:r>
              <a:rPr lang="en-US" dirty="0"/>
              <a:t>Enter Main Bullet Text</a:t>
            </a:r>
          </a:p>
          <a:p>
            <a:pPr lvl="0"/>
            <a:r>
              <a:rPr lang="en-US" dirty="0"/>
              <a:t>Enter Main Bullet Text</a:t>
            </a:r>
          </a:p>
          <a:p>
            <a:pPr lvl="0"/>
            <a:r>
              <a:rPr lang="en-US" dirty="0"/>
              <a:t>Enter Main Bullet Text</a:t>
            </a:r>
          </a:p>
          <a:p>
            <a:pPr lvl="0"/>
            <a:r>
              <a:rPr lang="en-US" dirty="0"/>
              <a:t>Enter Main Bullet Text</a:t>
            </a:r>
          </a:p>
          <a:p>
            <a:pPr lvl="0"/>
            <a:endParaRPr lang="en-US" dirty="0"/>
          </a:p>
        </p:txBody>
      </p:sp>
      <p:sp>
        <p:nvSpPr>
          <p:cNvPr id="8" name="Text Placeholder 8"/>
          <p:cNvSpPr>
            <a:spLocks noGrp="1"/>
          </p:cNvSpPr>
          <p:nvPr>
            <p:ph type="body" sz="quarter" idx="15" hasCustomPrompt="1"/>
          </p:nvPr>
        </p:nvSpPr>
        <p:spPr>
          <a:xfrm>
            <a:off x="0" y="1573306"/>
            <a:ext cx="4343400" cy="457200"/>
          </a:xfrm>
          <a:prstGeom prst="rect">
            <a:avLst/>
          </a:prstGeom>
        </p:spPr>
        <p:txBody>
          <a:bodyPr/>
          <a:lstStyle>
            <a:lvl1pPr algn="l">
              <a:defRPr b="1" baseline="0"/>
            </a:lvl1pPr>
            <a:lvl2pPr algn="l">
              <a:defRPr/>
            </a:lvl2pPr>
            <a:lvl3pPr algn="l">
              <a:defRPr/>
            </a:lvl3pPr>
            <a:lvl4pPr algn="l">
              <a:defRPr/>
            </a:lvl4pPr>
            <a:lvl5pPr algn="l">
              <a:defRPr/>
            </a:lvl5pPr>
          </a:lstStyle>
          <a:p>
            <a:pPr lvl="0"/>
            <a:r>
              <a:rPr lang="en-US" dirty="0"/>
              <a:t>Enter Left Topic Heading</a:t>
            </a:r>
          </a:p>
        </p:txBody>
      </p:sp>
      <p:sp>
        <p:nvSpPr>
          <p:cNvPr id="10" name="Text Placeholder 8"/>
          <p:cNvSpPr>
            <a:spLocks noGrp="1"/>
          </p:cNvSpPr>
          <p:nvPr>
            <p:ph type="body" sz="quarter" idx="17" hasCustomPrompt="1"/>
          </p:nvPr>
        </p:nvSpPr>
        <p:spPr>
          <a:xfrm>
            <a:off x="4800600" y="1573306"/>
            <a:ext cx="4343400" cy="457200"/>
          </a:xfrm>
          <a:prstGeom prst="rect">
            <a:avLst/>
          </a:prstGeom>
        </p:spPr>
        <p:txBody>
          <a:bodyPr/>
          <a:lstStyle>
            <a:lvl1pPr algn="l">
              <a:defRPr b="1" baseline="0"/>
            </a:lvl1pPr>
            <a:lvl2pPr algn="l">
              <a:defRPr/>
            </a:lvl2pPr>
            <a:lvl3pPr algn="l">
              <a:defRPr/>
            </a:lvl3pPr>
            <a:lvl4pPr algn="l">
              <a:defRPr/>
            </a:lvl4pPr>
            <a:lvl5pPr algn="l">
              <a:defRPr/>
            </a:lvl5pPr>
          </a:lstStyle>
          <a:p>
            <a:pPr lvl="0"/>
            <a:r>
              <a:rPr lang="en-US" dirty="0"/>
              <a:t>Enter Right Topic Heading</a:t>
            </a:r>
          </a:p>
        </p:txBody>
      </p:sp>
      <p:sp>
        <p:nvSpPr>
          <p:cNvPr id="11" name="Text Placeholder 8"/>
          <p:cNvSpPr>
            <a:spLocks noGrp="1"/>
          </p:cNvSpPr>
          <p:nvPr>
            <p:ph type="body" sz="quarter" idx="18" hasCustomPrompt="1"/>
          </p:nvPr>
        </p:nvSpPr>
        <p:spPr>
          <a:xfrm>
            <a:off x="4836459" y="2030506"/>
            <a:ext cx="4343400" cy="4141694"/>
          </a:xfrm>
          <a:prstGeom prst="rect">
            <a:avLst/>
          </a:prstGeom>
        </p:spPr>
        <p:txBody>
          <a:bodyPr wrap="none" anchor="t" anchorCtr="0"/>
          <a:lstStyle>
            <a:lvl1pPr marL="174625" indent="-174625" algn="l">
              <a:buFont typeface="Arial" panose="020B0604020202020204" pitchFamily="34" charset="0"/>
              <a:buChar char="•"/>
              <a:defRPr sz="2200" baseline="0"/>
            </a:lvl1pPr>
            <a:lvl2pPr marL="631825" indent="-174625" algn="l">
              <a:buFont typeface="Arial" panose="020B0604020202020204" pitchFamily="34" charset="0"/>
              <a:buChar char="•"/>
              <a:defRPr sz="2400" baseline="0"/>
            </a:lvl2pPr>
            <a:lvl3pPr marL="1035050" indent="-120650"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0"/>
            <a:r>
              <a:rPr lang="en-US" dirty="0"/>
              <a:t>Enter Main Bullet Text</a:t>
            </a:r>
          </a:p>
          <a:p>
            <a:pPr lvl="0"/>
            <a:r>
              <a:rPr lang="en-US" dirty="0"/>
              <a:t>Enter Main Bullet Text</a:t>
            </a:r>
          </a:p>
          <a:p>
            <a:pPr lvl="0"/>
            <a:r>
              <a:rPr lang="en-US" dirty="0"/>
              <a:t>Enter Main Bullet Text</a:t>
            </a:r>
          </a:p>
          <a:p>
            <a:pPr lvl="0"/>
            <a:r>
              <a:rPr lang="en-US" dirty="0"/>
              <a:t>Enter Main Bullet Text</a:t>
            </a:r>
          </a:p>
          <a:p>
            <a:pPr lvl="0"/>
            <a:r>
              <a:rPr lang="en-US" dirty="0"/>
              <a:t>Enter Main Bullet Text</a:t>
            </a:r>
          </a:p>
          <a:p>
            <a:pPr lvl="0"/>
            <a:r>
              <a:rPr lang="en-US" dirty="0"/>
              <a:t>Enter Main Bullet Text</a:t>
            </a:r>
          </a:p>
          <a:p>
            <a:pPr lvl="0"/>
            <a:r>
              <a:rPr lang="en-US" dirty="0"/>
              <a:t>Enter Main Bullet Text</a:t>
            </a:r>
          </a:p>
          <a:p>
            <a:pPr lvl="0"/>
            <a:r>
              <a:rPr lang="en-US" dirty="0"/>
              <a:t>Enter Main Bullet Text</a:t>
            </a:r>
          </a:p>
          <a:p>
            <a:pPr lvl="0"/>
            <a:endParaRPr lang="en-US" dirty="0"/>
          </a:p>
        </p:txBody>
      </p:sp>
    </p:spTree>
    <p:extLst>
      <p:ext uri="{BB962C8B-B14F-4D97-AF65-F5344CB8AC3E}">
        <p14:creationId xmlns:p14="http://schemas.microsoft.com/office/powerpoint/2010/main" val="2096493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c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12" name="Text Placeholder 13"/>
          <p:cNvSpPr>
            <a:spLocks noGrp="1"/>
          </p:cNvSpPr>
          <p:nvPr>
            <p:ph type="body" sz="quarter" idx="15"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
        <p:nvSpPr>
          <p:cNvPr id="9" name="Chart Placeholder 8"/>
          <p:cNvSpPr>
            <a:spLocks noGrp="1"/>
          </p:cNvSpPr>
          <p:nvPr>
            <p:ph type="chart" sz="quarter" idx="16" hasCustomPrompt="1"/>
          </p:nvPr>
        </p:nvSpPr>
        <p:spPr>
          <a:xfrm>
            <a:off x="2362200" y="1524000"/>
            <a:ext cx="6781800" cy="4953000"/>
          </a:xfrm>
          <a:prstGeom prst="rect">
            <a:avLst/>
          </a:prstGeom>
        </p:spPr>
        <p:txBody>
          <a:bodyPr anchor="ctr"/>
          <a:lstStyle>
            <a:lvl1pPr algn="ctr">
              <a:defRPr sz="4800" b="1" baseline="0">
                <a:solidFill>
                  <a:srgbClr val="FF0000"/>
                </a:solidFill>
              </a:defRPr>
            </a:lvl1pPr>
          </a:lstStyle>
          <a:p>
            <a:r>
              <a:rPr lang="en-US" dirty="0"/>
              <a:t>Click for Chart</a:t>
            </a:r>
          </a:p>
        </p:txBody>
      </p:sp>
    </p:spTree>
    <p:extLst>
      <p:ext uri="{BB962C8B-B14F-4D97-AF65-F5344CB8AC3E}">
        <p14:creationId xmlns:p14="http://schemas.microsoft.com/office/powerpoint/2010/main" val="2416004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sc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12" name="Text Placeholder 13"/>
          <p:cNvSpPr>
            <a:spLocks noGrp="1"/>
          </p:cNvSpPr>
          <p:nvPr>
            <p:ph type="body" sz="quarter" idx="15"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
        <p:nvSpPr>
          <p:cNvPr id="9" name="Chart Placeholder 8"/>
          <p:cNvSpPr>
            <a:spLocks noGrp="1"/>
          </p:cNvSpPr>
          <p:nvPr>
            <p:ph type="chart" sz="quarter" idx="16" hasCustomPrompt="1"/>
          </p:nvPr>
        </p:nvSpPr>
        <p:spPr>
          <a:xfrm>
            <a:off x="2362200" y="1524000"/>
            <a:ext cx="6781800" cy="4953000"/>
          </a:xfrm>
          <a:prstGeom prst="rect">
            <a:avLst/>
          </a:prstGeom>
        </p:spPr>
        <p:txBody>
          <a:bodyPr anchor="ctr"/>
          <a:lstStyle>
            <a:lvl1pPr algn="ctr">
              <a:defRPr sz="4800" b="1" baseline="0">
                <a:solidFill>
                  <a:srgbClr val="FF0000"/>
                </a:solidFill>
              </a:defRPr>
            </a:lvl1pPr>
          </a:lstStyle>
          <a:p>
            <a:r>
              <a:rPr lang="en-US" dirty="0"/>
              <a:t>Click for Chart</a:t>
            </a:r>
          </a:p>
        </p:txBody>
      </p:sp>
    </p:spTree>
    <p:extLst>
      <p:ext uri="{BB962C8B-B14F-4D97-AF65-F5344CB8AC3E}">
        <p14:creationId xmlns:p14="http://schemas.microsoft.com/office/powerpoint/2010/main" val="263228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C14082C-892E-486D-BB1E-8FE11600616C}" type="slidenum">
              <a:rPr lang="en-US" smtClean="0"/>
              <a:pPr/>
              <a:t>‹#›</a:t>
            </a:fld>
            <a:endParaRPr lang="en-US" dirty="0"/>
          </a:p>
        </p:txBody>
      </p:sp>
    </p:spTree>
    <p:extLst>
      <p:ext uri="{BB962C8B-B14F-4D97-AF65-F5344CB8AC3E}">
        <p14:creationId xmlns:p14="http://schemas.microsoft.com/office/powerpoint/2010/main" val="167937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33400" y="1600200"/>
            <a:ext cx="8610600" cy="609600"/>
          </a:xfrm>
          <a:prstGeom prst="rect">
            <a:avLst/>
          </a:prstGeom>
        </p:spPr>
        <p:txBody>
          <a:bodyPr/>
          <a:lstStyle>
            <a:lvl1pPr marL="0" indent="0">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Subheading Here</a:t>
            </a:r>
          </a:p>
        </p:txBody>
      </p:sp>
      <p:sp>
        <p:nvSpPr>
          <p:cNvPr id="12" name="Title 1"/>
          <p:cNvSpPr>
            <a:spLocks noGrp="1"/>
          </p:cNvSpPr>
          <p:nvPr>
            <p:ph type="title" hasCustomPrompt="1"/>
          </p:nvPr>
        </p:nvSpPr>
        <p:spPr>
          <a:xfrm>
            <a:off x="520700" y="914400"/>
            <a:ext cx="8610600" cy="685800"/>
          </a:xfrm>
          <a:prstGeom prst="rect">
            <a:avLst/>
          </a:prstGeom>
        </p:spPr>
        <p:txBody>
          <a:bodyPr anchor="ctr"/>
          <a:lstStyle>
            <a:lvl1pPr algn="l">
              <a:defRPr sz="4400" b="1" cap="all" baseline="0">
                <a:solidFill>
                  <a:schemeClr val="bg1"/>
                </a:solidFill>
              </a:defRPr>
            </a:lvl1pPr>
          </a:lstStyle>
          <a:p>
            <a:r>
              <a:rPr lang="en-US" dirty="0"/>
              <a:t>Enter main heading here</a:t>
            </a:r>
          </a:p>
        </p:txBody>
      </p:sp>
    </p:spTree>
    <p:extLst>
      <p:ext uri="{BB962C8B-B14F-4D97-AF65-F5344CB8AC3E}">
        <p14:creationId xmlns:p14="http://schemas.microsoft.com/office/powerpoint/2010/main" val="1663775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eme 1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17"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8"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2339047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eme 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904908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eme 1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2312554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eme 1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1243836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eme 1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1933682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eme 1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175357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eme 1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5" name="Picture Placeholder 4"/>
          <p:cNvSpPr>
            <a:spLocks noGrp="1"/>
          </p:cNvSpPr>
          <p:nvPr>
            <p:ph type="pic" sz="quarter" idx="15" hasCustomPrompt="1"/>
          </p:nvPr>
        </p:nvSpPr>
        <p:spPr>
          <a:xfrm>
            <a:off x="6172200" y="2374900"/>
            <a:ext cx="2286000" cy="3200400"/>
          </a:xfrm>
          <a:prstGeom prst="rect">
            <a:avLst/>
          </a:prstGeom>
        </p:spPr>
        <p:txBody>
          <a:bodyPr anchor="ctr"/>
          <a:lstStyle>
            <a:lvl1pPr algn="ctr">
              <a:defRPr b="1" baseline="0">
                <a:solidFill>
                  <a:srgbClr val="FF0000"/>
                </a:solidFill>
              </a:defRPr>
            </a:lvl1pPr>
          </a:lstStyle>
          <a:p>
            <a:r>
              <a:rPr lang="en-US" dirty="0"/>
              <a:t>CLICK TO INSERT PICTURE</a:t>
            </a:r>
          </a:p>
        </p:txBody>
      </p:sp>
      <p:sp>
        <p:nvSpPr>
          <p:cNvPr id="10"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1"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130542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eme 1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5"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239762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7000" y="226696"/>
            <a:ext cx="7772400" cy="600710"/>
          </a:xfrm>
          <a:prstGeom prst="rect">
            <a:avLst/>
          </a:prstGeom>
        </p:spPr>
        <p:txBody>
          <a:bodyPr/>
          <a:lstStyle>
            <a:lvl1pPr algn="r">
              <a:defRPr b="1" baseline="0">
                <a:solidFill>
                  <a:schemeClr val="bg1"/>
                </a:solidFill>
              </a:defRPr>
            </a:lvl1pPr>
          </a:lstStyle>
          <a:p>
            <a:r>
              <a:rPr lang="en-US" dirty="0"/>
              <a:t>ENTER MAIN HEADER TITLE </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492875"/>
            <a:ext cx="5562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048000" y="6492875"/>
            <a:ext cx="2895600" cy="365125"/>
          </a:xfrm>
          <a:prstGeom prst="rect">
            <a:avLst/>
          </a:prstGeom>
        </p:spPr>
        <p:txBody>
          <a:bodyPr/>
          <a:lstStyle/>
          <a:p>
            <a:r>
              <a:rPr lang="en-US" dirty="0">
                <a:solidFill>
                  <a:prstClr val="black"/>
                </a:solidFill>
              </a:rPr>
              <a:t>CQL | The Council on Quality and Leadership  www.c-q-l.org                                                       2016</a:t>
            </a:r>
          </a:p>
        </p:txBody>
      </p:sp>
      <p:sp>
        <p:nvSpPr>
          <p:cNvPr id="6" name="Slide Number Placeholder 5"/>
          <p:cNvSpPr>
            <a:spLocks noGrp="1"/>
          </p:cNvSpPr>
          <p:nvPr>
            <p:ph type="sldNum" sz="quarter" idx="12"/>
          </p:nvPr>
        </p:nvSpPr>
        <p:spPr/>
        <p:txBody>
          <a:bodyPr/>
          <a:lstStyle/>
          <a:p>
            <a:fld id="{A02CA549-9DB5-4DC8-AD70-B0E22EFBEB9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41139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eme 1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17"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8"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295463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4">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343400" y="2286000"/>
            <a:ext cx="4800600" cy="2438400"/>
          </a:xfrm>
          <a:prstGeom prst="rect">
            <a:avLst/>
          </a:prstGeom>
        </p:spPr>
        <p:txBody>
          <a:bodyPr/>
          <a:lstStyle>
            <a:lvl1pPr marL="0" indent="0">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description or subheading here</a:t>
            </a:r>
          </a:p>
        </p:txBody>
      </p:sp>
      <p:sp>
        <p:nvSpPr>
          <p:cNvPr id="5" name="Title 1"/>
          <p:cNvSpPr>
            <a:spLocks noGrp="1"/>
          </p:cNvSpPr>
          <p:nvPr>
            <p:ph type="title" hasCustomPrompt="1"/>
          </p:nvPr>
        </p:nvSpPr>
        <p:spPr>
          <a:xfrm>
            <a:off x="533400" y="1524000"/>
            <a:ext cx="8610600" cy="685800"/>
          </a:xfrm>
          <a:prstGeom prst="rect">
            <a:avLst/>
          </a:prstGeom>
        </p:spPr>
        <p:txBody>
          <a:bodyPr anchor="ctr"/>
          <a:lstStyle>
            <a:lvl1pPr algn="l">
              <a:defRPr sz="4400" b="1" cap="all" baseline="0">
                <a:solidFill>
                  <a:srgbClr val="005694"/>
                </a:solidFill>
              </a:defRPr>
            </a:lvl1pPr>
          </a:lstStyle>
          <a:p>
            <a:r>
              <a:rPr lang="en-US" dirty="0"/>
              <a:t>Enter main heading here</a:t>
            </a:r>
          </a:p>
        </p:txBody>
      </p:sp>
    </p:spTree>
    <p:extLst>
      <p:ext uri="{BB962C8B-B14F-4D97-AF65-F5344CB8AC3E}">
        <p14:creationId xmlns:p14="http://schemas.microsoft.com/office/powerpoint/2010/main" val="2134964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eme 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277461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eme 1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16797869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eme 1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704583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eme 1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110069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eme 1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3307667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eme 1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5" name="Picture Placeholder 4"/>
          <p:cNvSpPr>
            <a:spLocks noGrp="1"/>
          </p:cNvSpPr>
          <p:nvPr>
            <p:ph type="pic" sz="quarter" idx="15" hasCustomPrompt="1"/>
          </p:nvPr>
        </p:nvSpPr>
        <p:spPr>
          <a:xfrm>
            <a:off x="6172200" y="2374900"/>
            <a:ext cx="2286000" cy="3200400"/>
          </a:xfrm>
          <a:prstGeom prst="rect">
            <a:avLst/>
          </a:prstGeom>
        </p:spPr>
        <p:txBody>
          <a:bodyPr anchor="ctr"/>
          <a:lstStyle>
            <a:lvl1pPr algn="ctr">
              <a:defRPr b="1" baseline="0">
                <a:solidFill>
                  <a:srgbClr val="FF0000"/>
                </a:solidFill>
              </a:defRPr>
            </a:lvl1pPr>
          </a:lstStyle>
          <a:p>
            <a:r>
              <a:rPr lang="en-US" dirty="0"/>
              <a:t>CLICK TO INSERT PICTURE</a:t>
            </a:r>
          </a:p>
        </p:txBody>
      </p:sp>
      <p:sp>
        <p:nvSpPr>
          <p:cNvPr id="10"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1"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1834585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eme 1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0" name="Text Placeholder 13"/>
          <p:cNvSpPr>
            <a:spLocks noGrp="1"/>
          </p:cNvSpPr>
          <p:nvPr>
            <p:ph type="body" sz="quarter" idx="15"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1973860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dirty="0">
                <a:solidFill>
                  <a:srgbClr val="000000"/>
                </a:solidFill>
              </a:rPr>
              <a:t>CQL | The Council on Quality and Leadership  www.c-q-l.org                                                       2016</a:t>
            </a:r>
          </a:p>
        </p:txBody>
      </p:sp>
      <p:sp>
        <p:nvSpPr>
          <p:cNvPr id="6" name="Rectangle 14"/>
          <p:cNvSpPr>
            <a:spLocks noGrp="1" noChangeArrowheads="1"/>
          </p:cNvSpPr>
          <p:nvPr>
            <p:ph type="sldNum" sz="quarter" idx="12"/>
          </p:nvPr>
        </p:nvSpPr>
        <p:spPr>
          <a:ln/>
        </p:spPr>
        <p:txBody>
          <a:bodyPr/>
          <a:lstStyle>
            <a:lvl1pPr>
              <a:defRPr/>
            </a:lvl1pPr>
          </a:lstStyle>
          <a:p>
            <a:pPr>
              <a:defRPr/>
            </a:pPr>
            <a:fld id="{CA12B5EE-EBF9-41B0-859F-6BAEA715DD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386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343400" y="2286000"/>
            <a:ext cx="4800600" cy="2438400"/>
          </a:xfrm>
          <a:prstGeom prst="rect">
            <a:avLst/>
          </a:prstGeom>
        </p:spPr>
        <p:txBody>
          <a:bodyPr/>
          <a:lstStyle>
            <a:lvl1pPr marL="0" indent="0">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description or subheading here</a:t>
            </a:r>
          </a:p>
        </p:txBody>
      </p:sp>
      <p:sp>
        <p:nvSpPr>
          <p:cNvPr id="5" name="Title 1"/>
          <p:cNvSpPr>
            <a:spLocks noGrp="1"/>
          </p:cNvSpPr>
          <p:nvPr>
            <p:ph type="title" hasCustomPrompt="1"/>
          </p:nvPr>
        </p:nvSpPr>
        <p:spPr>
          <a:xfrm>
            <a:off x="533400" y="1524000"/>
            <a:ext cx="8610600" cy="685800"/>
          </a:xfrm>
          <a:prstGeom prst="rect">
            <a:avLst/>
          </a:prstGeom>
        </p:spPr>
        <p:txBody>
          <a:bodyPr anchor="ctr"/>
          <a:lstStyle>
            <a:lvl1pPr algn="l">
              <a:defRPr sz="4400" b="1" cap="all" baseline="0">
                <a:solidFill>
                  <a:srgbClr val="005694"/>
                </a:solidFill>
              </a:defRPr>
            </a:lvl1pPr>
          </a:lstStyle>
          <a:p>
            <a:r>
              <a:rPr lang="en-US" dirty="0"/>
              <a:t>Enter main heading here</a:t>
            </a:r>
          </a:p>
        </p:txBody>
      </p:sp>
    </p:spTree>
    <p:extLst>
      <p:ext uri="{BB962C8B-B14F-4D97-AF65-F5344CB8AC3E}">
        <p14:creationId xmlns:p14="http://schemas.microsoft.com/office/powerpoint/2010/main" val="252133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343400" y="2286000"/>
            <a:ext cx="4800600" cy="2438400"/>
          </a:xfrm>
          <a:prstGeom prst="rect">
            <a:avLst/>
          </a:prstGeom>
        </p:spPr>
        <p:txBody>
          <a:bodyPr/>
          <a:lstStyle>
            <a:lvl1pPr marL="0" indent="0">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description or subheading here</a:t>
            </a:r>
          </a:p>
        </p:txBody>
      </p:sp>
      <p:sp>
        <p:nvSpPr>
          <p:cNvPr id="5" name="Title 1"/>
          <p:cNvSpPr>
            <a:spLocks noGrp="1"/>
          </p:cNvSpPr>
          <p:nvPr>
            <p:ph type="title" hasCustomPrompt="1"/>
          </p:nvPr>
        </p:nvSpPr>
        <p:spPr>
          <a:xfrm>
            <a:off x="533400" y="1524000"/>
            <a:ext cx="8610600" cy="685800"/>
          </a:xfrm>
          <a:prstGeom prst="rect">
            <a:avLst/>
          </a:prstGeom>
        </p:spPr>
        <p:txBody>
          <a:bodyPr anchor="ctr"/>
          <a:lstStyle>
            <a:lvl1pPr algn="l">
              <a:defRPr sz="4400" b="1" cap="all" baseline="0">
                <a:solidFill>
                  <a:srgbClr val="005694"/>
                </a:solidFill>
              </a:defRPr>
            </a:lvl1pPr>
          </a:lstStyle>
          <a:p>
            <a:r>
              <a:rPr lang="en-US" dirty="0"/>
              <a:t>Enter main heading here</a:t>
            </a:r>
          </a:p>
        </p:txBody>
      </p:sp>
    </p:spTree>
    <p:extLst>
      <p:ext uri="{BB962C8B-B14F-4D97-AF65-F5344CB8AC3E}">
        <p14:creationId xmlns:p14="http://schemas.microsoft.com/office/powerpoint/2010/main" val="86523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343400" y="2286000"/>
            <a:ext cx="4800600" cy="2438400"/>
          </a:xfrm>
          <a:prstGeom prst="rect">
            <a:avLst/>
          </a:prstGeom>
        </p:spPr>
        <p:txBody>
          <a:bodyPr/>
          <a:lstStyle>
            <a:lvl1pPr marL="0" indent="0">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description or subheading here</a:t>
            </a:r>
          </a:p>
        </p:txBody>
      </p:sp>
      <p:sp>
        <p:nvSpPr>
          <p:cNvPr id="5" name="Title 1"/>
          <p:cNvSpPr>
            <a:spLocks noGrp="1"/>
          </p:cNvSpPr>
          <p:nvPr>
            <p:ph type="title" hasCustomPrompt="1"/>
          </p:nvPr>
        </p:nvSpPr>
        <p:spPr>
          <a:xfrm>
            <a:off x="533400" y="1524000"/>
            <a:ext cx="8610600" cy="685800"/>
          </a:xfrm>
          <a:prstGeom prst="rect">
            <a:avLst/>
          </a:prstGeom>
        </p:spPr>
        <p:txBody>
          <a:bodyPr anchor="ctr"/>
          <a:lstStyle>
            <a:lvl1pPr algn="l">
              <a:defRPr sz="4400" b="1" cap="all" baseline="0">
                <a:solidFill>
                  <a:srgbClr val="005694"/>
                </a:solidFill>
              </a:defRPr>
            </a:lvl1pPr>
          </a:lstStyle>
          <a:p>
            <a:r>
              <a:rPr lang="en-US" dirty="0"/>
              <a:t>Enter main heading here</a:t>
            </a:r>
          </a:p>
        </p:txBody>
      </p:sp>
    </p:spTree>
    <p:extLst>
      <p:ext uri="{BB962C8B-B14F-4D97-AF65-F5344CB8AC3E}">
        <p14:creationId xmlns:p14="http://schemas.microsoft.com/office/powerpoint/2010/main" val="136864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eme 1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17"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8"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291044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eme 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7F15D69-C4E0-46C7-B768-B0FAD78CE270}"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CQL | The Council on Quality and Leadership  www.c-q-l.org                                                       2016</a:t>
            </a:r>
          </a:p>
        </p:txBody>
      </p:sp>
      <p:sp>
        <p:nvSpPr>
          <p:cNvPr id="7" name="Rectangle 6"/>
          <p:cNvSpPr/>
          <p:nvPr userDrawn="1"/>
        </p:nvSpPr>
        <p:spPr>
          <a:xfrm>
            <a:off x="6172200" y="1600200"/>
            <a:ext cx="2286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hasCustomPrompt="1"/>
          </p:nvPr>
        </p:nvSpPr>
        <p:spPr>
          <a:xfrm>
            <a:off x="304800" y="1447800"/>
            <a:ext cx="8382000" cy="4953000"/>
          </a:xfrm>
          <a:prstGeom prst="rect">
            <a:avLst/>
          </a:prstGeom>
        </p:spPr>
        <p:txBody>
          <a:bodyPr wrap="none" anchor="t" anchorCtr="0"/>
          <a:lstStyle>
            <a:lvl1pPr marL="228600" indent="-228600" algn="l">
              <a:buFont typeface="Arial" panose="020B0604020202020204" pitchFamily="34" charset="0"/>
              <a:buChar char="•"/>
              <a:defRPr baseline="0"/>
            </a:lvl1pPr>
            <a:lvl2pPr marL="631825" indent="-174625" algn="l">
              <a:buFont typeface="Arial" panose="020B0604020202020204" pitchFamily="34" charset="0"/>
              <a:buChar char="•"/>
              <a:defRPr sz="2400" baseline="0"/>
            </a:lvl2pPr>
            <a:lvl3pPr marL="1089025" indent="-174625" algn="l">
              <a:buFont typeface="Arial" panose="020B0604020202020204" pitchFamily="34" charset="0"/>
              <a:buChar char="•"/>
              <a:defRPr sz="2200"/>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0"/>
            <a:r>
              <a:rPr lang="en-US" dirty="0"/>
              <a:t>Enter Main Bullet Text</a:t>
            </a:r>
          </a:p>
          <a:p>
            <a:pPr lvl="1"/>
            <a:r>
              <a:rPr lang="en-US" dirty="0"/>
              <a:t>Enter Second Bullet Text</a:t>
            </a:r>
          </a:p>
          <a:p>
            <a:pPr lvl="2"/>
            <a:r>
              <a:rPr lang="en-US" dirty="0"/>
              <a:t>Enter Third Bullet Text</a:t>
            </a:r>
          </a:p>
          <a:p>
            <a:pPr lvl="2"/>
            <a:endParaRPr lang="en-US" dirty="0"/>
          </a:p>
        </p:txBody>
      </p:sp>
      <p:sp>
        <p:nvSpPr>
          <p:cNvPr id="16" name="Text Placeholder 15"/>
          <p:cNvSpPr>
            <a:spLocks noGrp="1"/>
          </p:cNvSpPr>
          <p:nvPr>
            <p:ph type="body" sz="quarter" idx="14" hasCustomPrompt="1"/>
          </p:nvPr>
        </p:nvSpPr>
        <p:spPr>
          <a:xfrm>
            <a:off x="1905000" y="304800"/>
            <a:ext cx="6781800" cy="457200"/>
          </a:xfrm>
          <a:prstGeom prst="rect">
            <a:avLst/>
          </a:prstGeom>
        </p:spPr>
        <p:txBody>
          <a:bodyPr anchor="ctr"/>
          <a:lstStyle>
            <a:lvl1pPr>
              <a:defRPr sz="3200" b="1">
                <a:solidFill>
                  <a:schemeClr val="bg1"/>
                </a:solidFill>
              </a:defRPr>
            </a:lvl1pPr>
          </a:lstStyle>
          <a:p>
            <a:pPr lvl="0"/>
            <a:r>
              <a:rPr lang="en-US" dirty="0"/>
              <a:t>ENTER MAIN HEADING HERE</a:t>
            </a:r>
          </a:p>
        </p:txBody>
      </p:sp>
      <p:sp>
        <p:nvSpPr>
          <p:cNvPr id="8" name="Text Placeholder 13"/>
          <p:cNvSpPr>
            <a:spLocks noGrp="1"/>
          </p:cNvSpPr>
          <p:nvPr>
            <p:ph type="body" sz="quarter" idx="13" hasCustomPrompt="1"/>
          </p:nvPr>
        </p:nvSpPr>
        <p:spPr>
          <a:xfrm>
            <a:off x="1905000" y="1003300"/>
            <a:ext cx="6781800" cy="457200"/>
          </a:xfrm>
          <a:prstGeom prst="rect">
            <a:avLst/>
          </a:prstGeom>
        </p:spPr>
        <p:txBody>
          <a:bodyPr anchor="ctr"/>
          <a:lstStyle>
            <a:lvl1pPr algn="r">
              <a:defRPr baseline="0"/>
            </a:lvl1pPr>
            <a:lvl2pPr algn="r">
              <a:defRPr/>
            </a:lvl2pPr>
            <a:lvl3pPr algn="r">
              <a:defRPr/>
            </a:lvl3pPr>
            <a:lvl4pPr algn="r">
              <a:defRPr/>
            </a:lvl4pPr>
            <a:lvl5pPr algn="r">
              <a:defRPr/>
            </a:lvl5pPr>
          </a:lstStyle>
          <a:p>
            <a:pPr lvl="0"/>
            <a:r>
              <a:rPr lang="en-US" dirty="0"/>
              <a:t>ENTER SUBHEADING HERE</a:t>
            </a:r>
          </a:p>
        </p:txBody>
      </p:sp>
    </p:spTree>
    <p:extLst>
      <p:ext uri="{BB962C8B-B14F-4D97-AF65-F5344CB8AC3E}">
        <p14:creationId xmlns:p14="http://schemas.microsoft.com/office/powerpoint/2010/main" val="2868656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8.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3.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6.jpg"/><Relationship Id="rId4" Type="http://schemas.openxmlformats.org/officeDocument/2006/relationships/slideLayout" Target="../slideLayouts/slideLayout2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4.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theme" Target="../theme/theme6.xml"/><Relationship Id="rId1"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8.jpg"/><Relationship Id="rId5" Type="http://schemas.openxmlformats.org/officeDocument/2006/relationships/slideLayout" Target="../slideLayouts/slideLayout34.xml"/><Relationship Id="rId10" Type="http://schemas.openxmlformats.org/officeDocument/2006/relationships/theme" Target="../theme/theme7.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8.jpg"/><Relationship Id="rId5" Type="http://schemas.openxmlformats.org/officeDocument/2006/relationships/slideLayout" Target="../slideLayouts/slideLayout43.xml"/><Relationship Id="rId10" Type="http://schemas.openxmlformats.org/officeDocument/2006/relationships/theme" Target="../theme/theme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3759200" y="4699000"/>
            <a:ext cx="5397500" cy="1384995"/>
          </a:xfrm>
          <a:prstGeom prst="rect">
            <a:avLst/>
          </a:prstGeom>
          <a:noFill/>
        </p:spPr>
        <p:txBody>
          <a:bodyPr wrap="square" rtlCol="0" anchor="ctr">
            <a:spAutoFit/>
          </a:bodyPr>
          <a:lstStyle/>
          <a:p>
            <a:r>
              <a:rPr lang="en-US" sz="2800" b="1" dirty="0"/>
              <a:t>SARAH GIMSON</a:t>
            </a:r>
          </a:p>
          <a:p>
            <a:pPr>
              <a:lnSpc>
                <a:spcPts val="2400"/>
              </a:lnSpc>
            </a:pPr>
            <a:r>
              <a:rPr lang="en-US" sz="2800" b="0" dirty="0"/>
              <a:t>CQL | </a:t>
            </a:r>
            <a:r>
              <a:rPr lang="en-US" sz="2200" b="0" i="1" dirty="0"/>
              <a:t>Director of Training and Certification</a:t>
            </a:r>
          </a:p>
          <a:p>
            <a:pPr>
              <a:lnSpc>
                <a:spcPct val="150000"/>
              </a:lnSpc>
            </a:pPr>
            <a:r>
              <a:rPr lang="en-US" sz="2400" b="0" baseline="0" dirty="0"/>
              <a:t>sgimson@thecouncil.org </a:t>
            </a:r>
            <a:endParaRPr lang="en-US" sz="2400" b="0" dirty="0"/>
          </a:p>
        </p:txBody>
      </p:sp>
      <p:sp>
        <p:nvSpPr>
          <p:cNvPr id="21" name="Slide Number Placeholder 2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7C14082C-892E-486D-BB1E-8FE11600616C}" type="slidenum">
              <a:rPr lang="en-US" smtClean="0"/>
              <a:pPr/>
              <a:t>‹#›</a:t>
            </a:fld>
            <a:endParaRPr lang="en-US" dirty="0"/>
          </a:p>
        </p:txBody>
      </p:sp>
    </p:spTree>
    <p:extLst>
      <p:ext uri="{BB962C8B-B14F-4D97-AF65-F5344CB8AC3E}">
        <p14:creationId xmlns:p14="http://schemas.microsoft.com/office/powerpoint/2010/main" val="247635363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Lst>
  <p:hf hdr="0" dt="0"/>
  <p:txStyles>
    <p:titleStyle>
      <a:lvl1pPr algn="l" defTabSz="914400" rtl="0" eaLnBrk="1" latinLnBrk="0" hangingPunct="1">
        <a:spcBef>
          <a:spcPct val="0"/>
        </a:spcBef>
        <a:buNone/>
        <a:defRPr sz="44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3759200" y="4699000"/>
            <a:ext cx="5397500" cy="1384995"/>
          </a:xfrm>
          <a:prstGeom prst="rect">
            <a:avLst/>
          </a:prstGeom>
          <a:noFill/>
        </p:spPr>
        <p:txBody>
          <a:bodyPr wrap="square" rtlCol="0" anchor="ctr">
            <a:spAutoFit/>
          </a:bodyPr>
          <a:lstStyle/>
          <a:p>
            <a:r>
              <a:rPr lang="en-US" sz="2800" b="1" dirty="0"/>
              <a:t>SARAH GIMSON</a:t>
            </a:r>
          </a:p>
          <a:p>
            <a:pPr>
              <a:lnSpc>
                <a:spcPts val="2400"/>
              </a:lnSpc>
            </a:pPr>
            <a:r>
              <a:rPr lang="en-US" sz="2800" b="0" dirty="0"/>
              <a:t>CQL | </a:t>
            </a:r>
            <a:r>
              <a:rPr lang="en-US" sz="2200" b="0" i="1" dirty="0"/>
              <a:t>Director of Training and Certification</a:t>
            </a:r>
          </a:p>
          <a:p>
            <a:pPr>
              <a:lnSpc>
                <a:spcPct val="150000"/>
              </a:lnSpc>
            </a:pPr>
            <a:r>
              <a:rPr lang="en-US" sz="2400" b="0" baseline="0" dirty="0"/>
              <a:t>sgimson@thecouncil.org </a:t>
            </a:r>
            <a:endParaRPr lang="en-US" sz="2400" b="0" dirty="0"/>
          </a:p>
        </p:txBody>
      </p:sp>
    </p:spTree>
    <p:extLst>
      <p:ext uri="{BB962C8B-B14F-4D97-AF65-F5344CB8AC3E}">
        <p14:creationId xmlns:p14="http://schemas.microsoft.com/office/powerpoint/2010/main" val="2305110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dt="0"/>
  <p:txStyles>
    <p:titleStyle>
      <a:lvl1pPr algn="l" defTabSz="914400" rtl="0" eaLnBrk="1" latinLnBrk="0" hangingPunct="1">
        <a:spcBef>
          <a:spcPct val="0"/>
        </a:spcBef>
        <a:buNone/>
        <a:defRPr sz="44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20000" y="6492875"/>
            <a:ext cx="1066800" cy="365125"/>
          </a:xfrm>
          <a:prstGeom prst="rect">
            <a:avLst/>
          </a:prstGeom>
        </p:spPr>
        <p:txBody>
          <a:bodyPr vert="horz" lIns="91440" tIns="45720" rIns="91440" bIns="45720" rtlCol="0" anchor="ctr"/>
          <a:lstStyle>
            <a:lvl1pPr algn="r">
              <a:defRPr sz="1200">
                <a:solidFill>
                  <a:schemeClr val="tx1"/>
                </a:solidFill>
              </a:defRPr>
            </a:lvl1pPr>
          </a:lstStyle>
          <a:p>
            <a:fld id="{37F15D69-C4E0-46C7-B768-B0FAD78CE270}" type="slidenum">
              <a:rPr lang="en-US" smtClean="0"/>
              <a:pPr/>
              <a:t>‹#›</a:t>
            </a:fld>
            <a:endParaRPr lang="en-US" dirty="0"/>
          </a:p>
        </p:txBody>
      </p:sp>
      <p:sp>
        <p:nvSpPr>
          <p:cNvPr id="23" name="Footer Placeholder 22"/>
          <p:cNvSpPr>
            <a:spLocks noGrp="1"/>
          </p:cNvSpPr>
          <p:nvPr>
            <p:ph type="ftr" sz="quarter" idx="3"/>
          </p:nvPr>
        </p:nvSpPr>
        <p:spPr>
          <a:xfrm>
            <a:off x="304800" y="6492875"/>
            <a:ext cx="6629400" cy="365125"/>
          </a:xfrm>
          <a:prstGeom prst="rect">
            <a:avLst/>
          </a:prstGeom>
        </p:spPr>
        <p:txBody>
          <a:bodyPr vert="horz" lIns="91440" tIns="45720" rIns="91440" bIns="45720" rtlCol="0" anchor="ctr"/>
          <a:lstStyle>
            <a:lvl1pPr algn="l">
              <a:defRPr sz="1200">
                <a:solidFill>
                  <a:schemeClr val="tx1"/>
                </a:solidFill>
              </a:defRPr>
            </a:lvl1pPr>
          </a:lstStyle>
          <a:p>
            <a:r>
              <a:rPr lang="en-US" dirty="0"/>
              <a:t>CQL | The Council on Quality and Leadership  www.c-q-l.org                                                       2016</a:t>
            </a:r>
          </a:p>
        </p:txBody>
      </p:sp>
    </p:spTree>
    <p:extLst>
      <p:ext uri="{BB962C8B-B14F-4D97-AF65-F5344CB8AC3E}">
        <p14:creationId xmlns:p14="http://schemas.microsoft.com/office/powerpoint/2010/main" val="235423394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713" r:id="rId9"/>
    <p:sldLayoutId id="2147483740" r:id="rId10"/>
  </p:sldLayoutIdLst>
  <p:hf hdr="0" dt="0"/>
  <p:txStyles>
    <p:titleStyle>
      <a:lvl1pPr algn="r" defTabSz="914400" rtl="0" eaLnBrk="1" latinLnBrk="0" hangingPunct="1">
        <a:spcBef>
          <a:spcPct val="0"/>
        </a:spcBef>
        <a:buNone/>
        <a:defRPr sz="3000" b="1" kern="1200" cap="all" baseline="0">
          <a:solidFill>
            <a:schemeClr val="bg1"/>
          </a:solidFill>
          <a:latin typeface="+mj-lt"/>
          <a:ea typeface="+mj-ea"/>
          <a:cs typeface="+mj-cs"/>
        </a:defRPr>
      </a:lvl1pPr>
    </p:titleStyle>
    <p:bodyStyle>
      <a:lvl1pPr marL="0" indent="0" algn="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20000" y="6492875"/>
            <a:ext cx="1066800" cy="365125"/>
          </a:xfrm>
          <a:prstGeom prst="rect">
            <a:avLst/>
          </a:prstGeom>
        </p:spPr>
        <p:txBody>
          <a:bodyPr vert="horz" lIns="91440" tIns="45720" rIns="91440" bIns="45720" rtlCol="0" anchor="ctr"/>
          <a:lstStyle>
            <a:lvl1pPr algn="r">
              <a:defRPr sz="1200">
                <a:solidFill>
                  <a:schemeClr val="tx1"/>
                </a:solidFill>
              </a:defRPr>
            </a:lvl1pPr>
          </a:lstStyle>
          <a:p>
            <a:fld id="{37F15D69-C4E0-46C7-B768-B0FAD78CE270}" type="slidenum">
              <a:rPr lang="en-US" smtClean="0"/>
              <a:pPr/>
              <a:t>‹#›</a:t>
            </a:fld>
            <a:endParaRPr lang="en-US" dirty="0"/>
          </a:p>
        </p:txBody>
      </p:sp>
      <p:sp>
        <p:nvSpPr>
          <p:cNvPr id="23" name="Footer Placeholder 22"/>
          <p:cNvSpPr>
            <a:spLocks noGrp="1"/>
          </p:cNvSpPr>
          <p:nvPr>
            <p:ph type="ftr" sz="quarter" idx="3"/>
          </p:nvPr>
        </p:nvSpPr>
        <p:spPr>
          <a:xfrm>
            <a:off x="304800" y="6492875"/>
            <a:ext cx="6629400" cy="365125"/>
          </a:xfrm>
          <a:prstGeom prst="rect">
            <a:avLst/>
          </a:prstGeom>
        </p:spPr>
        <p:txBody>
          <a:bodyPr vert="horz" lIns="91440" tIns="45720" rIns="91440" bIns="45720" rtlCol="0" anchor="ctr"/>
          <a:lstStyle>
            <a:lvl1pPr algn="l">
              <a:defRPr sz="1200">
                <a:solidFill>
                  <a:schemeClr val="tx1"/>
                </a:solidFill>
              </a:defRPr>
            </a:lvl1pPr>
          </a:lstStyle>
          <a:p>
            <a:r>
              <a:rPr lang="en-US" dirty="0"/>
              <a:t>CQL | The Council on Quality and Leadership  www.c-q-l.org                                                       2016</a:t>
            </a:r>
          </a:p>
        </p:txBody>
      </p:sp>
    </p:spTree>
    <p:extLst>
      <p:ext uri="{BB962C8B-B14F-4D97-AF65-F5344CB8AC3E}">
        <p14:creationId xmlns:p14="http://schemas.microsoft.com/office/powerpoint/2010/main" val="36481609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hdr="0" dt="0"/>
  <p:txStyles>
    <p:titleStyle>
      <a:lvl1pPr algn="r" defTabSz="914400" rtl="0" eaLnBrk="1" latinLnBrk="0" hangingPunct="1">
        <a:spcBef>
          <a:spcPct val="0"/>
        </a:spcBef>
        <a:buNone/>
        <a:defRPr sz="3000" b="1" kern="1200" cap="all" baseline="0">
          <a:solidFill>
            <a:schemeClr val="bg1"/>
          </a:solidFill>
          <a:latin typeface="+mj-lt"/>
          <a:ea typeface="+mj-ea"/>
          <a:cs typeface="+mj-cs"/>
        </a:defRPr>
      </a:lvl1pPr>
    </p:titleStyle>
    <p:bodyStyle>
      <a:lvl1pPr marL="0" indent="0" algn="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20000" y="6492875"/>
            <a:ext cx="1066800" cy="365125"/>
          </a:xfrm>
          <a:prstGeom prst="rect">
            <a:avLst/>
          </a:prstGeom>
        </p:spPr>
        <p:txBody>
          <a:bodyPr vert="horz" lIns="91440" tIns="45720" rIns="91440" bIns="45720" rtlCol="0" anchor="ctr"/>
          <a:lstStyle>
            <a:lvl1pPr algn="r">
              <a:defRPr sz="1200">
                <a:solidFill>
                  <a:schemeClr val="tx1"/>
                </a:solidFill>
              </a:defRPr>
            </a:lvl1pPr>
          </a:lstStyle>
          <a:p>
            <a:fld id="{37F15D69-C4E0-46C7-B768-B0FAD78CE270}" type="slidenum">
              <a:rPr lang="en-US" smtClean="0"/>
              <a:pPr/>
              <a:t>‹#›</a:t>
            </a:fld>
            <a:endParaRPr lang="en-US" dirty="0"/>
          </a:p>
        </p:txBody>
      </p:sp>
      <p:sp>
        <p:nvSpPr>
          <p:cNvPr id="23" name="Footer Placeholder 22"/>
          <p:cNvSpPr>
            <a:spLocks noGrp="1"/>
          </p:cNvSpPr>
          <p:nvPr>
            <p:ph type="ftr" sz="quarter" idx="3"/>
          </p:nvPr>
        </p:nvSpPr>
        <p:spPr>
          <a:xfrm>
            <a:off x="304800" y="6492875"/>
            <a:ext cx="6629400" cy="365125"/>
          </a:xfrm>
          <a:prstGeom prst="rect">
            <a:avLst/>
          </a:prstGeom>
        </p:spPr>
        <p:txBody>
          <a:bodyPr vert="horz" lIns="91440" tIns="45720" rIns="91440" bIns="45720" rtlCol="0" anchor="ctr"/>
          <a:lstStyle>
            <a:lvl1pPr algn="l">
              <a:defRPr sz="1200">
                <a:solidFill>
                  <a:schemeClr val="tx1"/>
                </a:solidFill>
              </a:defRPr>
            </a:lvl1pPr>
          </a:lstStyle>
          <a:p>
            <a:r>
              <a:rPr lang="en-US" dirty="0"/>
              <a:t>CQL | The Council on Quality and Leadership  www.c-q-l.org                                                       2016</a:t>
            </a:r>
          </a:p>
        </p:txBody>
      </p:sp>
    </p:spTree>
    <p:extLst>
      <p:ext uri="{BB962C8B-B14F-4D97-AF65-F5344CB8AC3E}">
        <p14:creationId xmlns:p14="http://schemas.microsoft.com/office/powerpoint/2010/main" val="12083756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dt="0"/>
  <p:txStyles>
    <p:titleStyle>
      <a:lvl1pPr algn="r" defTabSz="914400" rtl="0" eaLnBrk="1" latinLnBrk="0" hangingPunct="1">
        <a:spcBef>
          <a:spcPct val="0"/>
        </a:spcBef>
        <a:buNone/>
        <a:defRPr sz="3000" b="1" kern="1200" cap="all" baseline="0">
          <a:solidFill>
            <a:schemeClr val="bg1"/>
          </a:solidFill>
          <a:latin typeface="+mj-lt"/>
          <a:ea typeface="+mj-ea"/>
          <a:cs typeface="+mj-cs"/>
        </a:defRPr>
      </a:lvl1pPr>
    </p:titleStyle>
    <p:bodyStyle>
      <a:lvl1pPr marL="0" indent="0" algn="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524000" y="3701535"/>
            <a:ext cx="6019800" cy="1754326"/>
          </a:xfrm>
          <a:prstGeom prst="rect">
            <a:avLst/>
          </a:prstGeom>
          <a:noFill/>
        </p:spPr>
        <p:txBody>
          <a:bodyPr wrap="square" rtlCol="0" anchor="ctr">
            <a:spAutoFit/>
          </a:bodyPr>
          <a:lstStyle/>
          <a:p>
            <a:pPr algn="ctr"/>
            <a:r>
              <a:rPr lang="en-US" sz="3200" b="1" dirty="0">
                <a:solidFill>
                  <a:schemeClr val="bg1"/>
                </a:solidFill>
              </a:rPr>
              <a:t>SARAH GIMSON</a:t>
            </a:r>
          </a:p>
          <a:p>
            <a:pPr algn="ctr">
              <a:lnSpc>
                <a:spcPts val="2400"/>
              </a:lnSpc>
            </a:pPr>
            <a:r>
              <a:rPr lang="en-US" sz="3200" b="0" dirty="0">
                <a:solidFill>
                  <a:schemeClr val="bg1"/>
                </a:solidFill>
              </a:rPr>
              <a:t>CQL | </a:t>
            </a:r>
            <a:r>
              <a:rPr lang="en-US" sz="2400" b="0" i="1" dirty="0">
                <a:solidFill>
                  <a:schemeClr val="bg1"/>
                </a:solidFill>
              </a:rPr>
              <a:t>Director</a:t>
            </a:r>
            <a:r>
              <a:rPr lang="en-US" sz="2400" b="0" i="1" baseline="0" dirty="0">
                <a:solidFill>
                  <a:schemeClr val="bg1"/>
                </a:solidFill>
              </a:rPr>
              <a:t> of Training and Certification</a:t>
            </a:r>
            <a:endParaRPr lang="en-US" sz="2400" b="0" i="1" dirty="0">
              <a:solidFill>
                <a:schemeClr val="bg1"/>
              </a:solidFill>
            </a:endParaRPr>
          </a:p>
          <a:p>
            <a:pPr algn="ctr">
              <a:lnSpc>
                <a:spcPts val="2400"/>
              </a:lnSpc>
            </a:pPr>
            <a:endParaRPr lang="en-US" sz="2200" b="0" i="1" dirty="0">
              <a:solidFill>
                <a:schemeClr val="bg1"/>
              </a:solidFill>
            </a:endParaRPr>
          </a:p>
          <a:p>
            <a:pPr algn="ctr">
              <a:lnSpc>
                <a:spcPct val="150000"/>
              </a:lnSpc>
            </a:pPr>
            <a:r>
              <a:rPr lang="en-US" sz="2400" b="1" baseline="0" dirty="0">
                <a:solidFill>
                  <a:srgbClr val="005694"/>
                </a:solidFill>
              </a:rPr>
              <a:t>sgimson@thecouncil.org </a:t>
            </a:r>
            <a:endParaRPr lang="en-US" sz="2400" b="1" dirty="0">
              <a:solidFill>
                <a:srgbClr val="005694"/>
              </a:solidFill>
            </a:endParaRPr>
          </a:p>
        </p:txBody>
      </p:sp>
      <p:sp>
        <p:nvSpPr>
          <p:cNvPr id="21" name="Slide Number Placeholder 2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7C14082C-892E-486D-BB1E-8FE11600616C}" type="slidenum">
              <a:rPr lang="en-US" smtClean="0"/>
              <a:pPr/>
              <a:t>‹#›</a:t>
            </a:fld>
            <a:endParaRPr lang="en-US" dirty="0"/>
          </a:p>
        </p:txBody>
      </p:sp>
    </p:spTree>
    <p:extLst>
      <p:ext uri="{BB962C8B-B14F-4D97-AF65-F5344CB8AC3E}">
        <p14:creationId xmlns:p14="http://schemas.microsoft.com/office/powerpoint/2010/main" val="2264221526"/>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l" defTabSz="914400" rtl="0" eaLnBrk="1" latinLnBrk="0" hangingPunct="1">
        <a:spcBef>
          <a:spcPct val="0"/>
        </a:spcBef>
        <a:buNone/>
        <a:defRPr sz="44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20000" y="6492875"/>
            <a:ext cx="1066800" cy="365125"/>
          </a:xfrm>
          <a:prstGeom prst="rect">
            <a:avLst/>
          </a:prstGeom>
        </p:spPr>
        <p:txBody>
          <a:bodyPr vert="horz" lIns="91440" tIns="45720" rIns="91440" bIns="45720" rtlCol="0" anchor="ctr"/>
          <a:lstStyle>
            <a:lvl1pPr algn="r">
              <a:defRPr sz="1200">
                <a:solidFill>
                  <a:schemeClr val="tx1"/>
                </a:solidFill>
              </a:defRPr>
            </a:lvl1pPr>
          </a:lstStyle>
          <a:p>
            <a:fld id="{37F15D69-C4E0-46C7-B768-B0FAD78CE270}" type="slidenum">
              <a:rPr lang="en-US" smtClean="0">
                <a:solidFill>
                  <a:prstClr val="black"/>
                </a:solidFill>
              </a:rPr>
              <a:pPr/>
              <a:t>‹#›</a:t>
            </a:fld>
            <a:endParaRPr lang="en-US" dirty="0">
              <a:solidFill>
                <a:prstClr val="black"/>
              </a:solidFill>
            </a:endParaRPr>
          </a:p>
        </p:txBody>
      </p:sp>
      <p:sp>
        <p:nvSpPr>
          <p:cNvPr id="23" name="Footer Placeholder 22"/>
          <p:cNvSpPr>
            <a:spLocks noGrp="1"/>
          </p:cNvSpPr>
          <p:nvPr>
            <p:ph type="ftr" sz="quarter" idx="3"/>
          </p:nvPr>
        </p:nvSpPr>
        <p:spPr>
          <a:xfrm>
            <a:off x="304800" y="6492875"/>
            <a:ext cx="6629400" cy="365125"/>
          </a:xfrm>
          <a:prstGeom prst="rect">
            <a:avLst/>
          </a:prstGeom>
        </p:spPr>
        <p:txBody>
          <a:bodyPr vert="horz" lIns="91440" tIns="45720" rIns="91440" bIns="45720" rtlCol="0" anchor="ctr"/>
          <a:lstStyle>
            <a:lvl1pPr algn="l">
              <a:defRPr sz="1200">
                <a:solidFill>
                  <a:schemeClr val="tx1"/>
                </a:solidFill>
              </a:defRPr>
            </a:lvl1pPr>
          </a:lstStyle>
          <a:p>
            <a:r>
              <a:rPr lang="en-US" dirty="0">
                <a:solidFill>
                  <a:prstClr val="black"/>
                </a:solidFill>
              </a:rPr>
              <a:t>CQL | The Council on Quality and Leadership  www.c-q-l.org                                                       2016</a:t>
            </a:r>
          </a:p>
        </p:txBody>
      </p:sp>
    </p:spTree>
    <p:extLst>
      <p:ext uri="{BB962C8B-B14F-4D97-AF65-F5344CB8AC3E}">
        <p14:creationId xmlns:p14="http://schemas.microsoft.com/office/powerpoint/2010/main" val="417755003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dt="0"/>
  <p:txStyles>
    <p:titleStyle>
      <a:lvl1pPr algn="r" defTabSz="914400" rtl="0" eaLnBrk="1" latinLnBrk="0" hangingPunct="1">
        <a:spcBef>
          <a:spcPct val="0"/>
        </a:spcBef>
        <a:buNone/>
        <a:defRPr sz="3000" b="1" kern="1200" cap="all" baseline="0">
          <a:solidFill>
            <a:schemeClr val="bg1"/>
          </a:solidFill>
          <a:latin typeface="+mj-lt"/>
          <a:ea typeface="+mj-ea"/>
          <a:cs typeface="+mj-cs"/>
        </a:defRPr>
      </a:lvl1pPr>
    </p:titleStyle>
    <p:bodyStyle>
      <a:lvl1pPr marL="0" indent="0" algn="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20000" y="6492875"/>
            <a:ext cx="1066800" cy="365125"/>
          </a:xfrm>
          <a:prstGeom prst="rect">
            <a:avLst/>
          </a:prstGeom>
        </p:spPr>
        <p:txBody>
          <a:bodyPr vert="horz" lIns="91440" tIns="45720" rIns="91440" bIns="45720" rtlCol="0" anchor="ctr"/>
          <a:lstStyle>
            <a:lvl1pPr algn="r">
              <a:defRPr sz="1200">
                <a:solidFill>
                  <a:schemeClr val="tx1"/>
                </a:solidFill>
              </a:defRPr>
            </a:lvl1pPr>
          </a:lstStyle>
          <a:p>
            <a:fld id="{37F15D69-C4E0-46C7-B768-B0FAD78CE270}" type="slidenum">
              <a:rPr lang="en-US" smtClean="0">
                <a:solidFill>
                  <a:prstClr val="black"/>
                </a:solidFill>
              </a:rPr>
              <a:pPr/>
              <a:t>‹#›</a:t>
            </a:fld>
            <a:endParaRPr lang="en-US" dirty="0">
              <a:solidFill>
                <a:prstClr val="black"/>
              </a:solidFill>
            </a:endParaRPr>
          </a:p>
        </p:txBody>
      </p:sp>
      <p:sp>
        <p:nvSpPr>
          <p:cNvPr id="23" name="Footer Placeholder 22"/>
          <p:cNvSpPr>
            <a:spLocks noGrp="1"/>
          </p:cNvSpPr>
          <p:nvPr>
            <p:ph type="ftr" sz="quarter" idx="3"/>
          </p:nvPr>
        </p:nvSpPr>
        <p:spPr>
          <a:xfrm>
            <a:off x="304800" y="6492875"/>
            <a:ext cx="6629400" cy="365125"/>
          </a:xfrm>
          <a:prstGeom prst="rect">
            <a:avLst/>
          </a:prstGeom>
        </p:spPr>
        <p:txBody>
          <a:bodyPr vert="horz" lIns="91440" tIns="45720" rIns="91440" bIns="45720" rtlCol="0" anchor="ctr"/>
          <a:lstStyle>
            <a:lvl1pPr algn="l">
              <a:defRPr sz="1200">
                <a:solidFill>
                  <a:schemeClr val="tx1"/>
                </a:solidFill>
              </a:defRPr>
            </a:lvl1pPr>
          </a:lstStyle>
          <a:p>
            <a:r>
              <a:rPr lang="en-US" dirty="0">
                <a:solidFill>
                  <a:prstClr val="black"/>
                </a:solidFill>
              </a:rPr>
              <a:t>CQL | The Council on Quality and Leadership  www.c-q-l.org                                                       2016</a:t>
            </a:r>
          </a:p>
        </p:txBody>
      </p:sp>
    </p:spTree>
    <p:extLst>
      <p:ext uri="{BB962C8B-B14F-4D97-AF65-F5344CB8AC3E}">
        <p14:creationId xmlns:p14="http://schemas.microsoft.com/office/powerpoint/2010/main" val="287436454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Lst>
  <p:hf hdr="0" dt="0"/>
  <p:txStyles>
    <p:titleStyle>
      <a:lvl1pPr algn="r" defTabSz="914400" rtl="0" eaLnBrk="1" latinLnBrk="0" hangingPunct="1">
        <a:spcBef>
          <a:spcPct val="0"/>
        </a:spcBef>
        <a:buNone/>
        <a:defRPr sz="3000" b="1" kern="1200" cap="all" baseline="0">
          <a:solidFill>
            <a:schemeClr val="bg1"/>
          </a:solidFill>
          <a:latin typeface="+mj-lt"/>
          <a:ea typeface="+mj-ea"/>
          <a:cs typeface="+mj-cs"/>
        </a:defRPr>
      </a:lvl1pPr>
    </p:titleStyle>
    <p:bodyStyle>
      <a:lvl1pPr marL="0" indent="0" algn="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hyperlink" Target="http://ramblingsofapr.com/2013/04/15/timehop-back-to-re-lived-content/" TargetMode="Externa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hyperlink" Target="http://firstgraderswiki.wikispaces.com/" TargetMode="External"/><Relationship Id="rId4" Type="http://schemas.openxmlformats.org/officeDocument/2006/relationships/image" Target="../media/image45.gif&amp;ehk=3jAEyyUDf05t7"/></Relationships>
</file>

<file path=ppt/slides/_rels/slide1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1.png"/><Relationship Id="rId7" Type="http://schemas.openxmlformats.org/officeDocument/2006/relationships/hyperlink" Target="http://desigirlinvides.blogspot.com/2011/08/wheres-sisterly-love-bollywood.html"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47.jpg&amp;ehk=mtMqedX"/><Relationship Id="rId5" Type="http://schemas.openxmlformats.org/officeDocument/2006/relationships/hyperlink" Target="http://www.geripal.org/2015/06/Independence-at-Home.html" TargetMode="External"/><Relationship Id="rId4" Type="http://schemas.openxmlformats.org/officeDocument/2006/relationships/image" Target="../media/image46.png&amp;ehk=BMPQcuONnVNFlZ24VNhBng&amp;r=0&amp;pid=OfficeInsert"/><Relationship Id="rId9" Type="http://schemas.openxmlformats.org/officeDocument/2006/relationships/hyperlink" Target="http://www.paralegalalliance.com/linkedin-to-find-paralegal-job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imperfectlypainted.blogspot.com/2012/02/talk-it-out-tuesday-how-much-is-it.html"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50.gif&amp;ehk=4HsLg3tsQhrY6cdy0Tk6cA&amp;r=0&amp;pid=OfficeInsert"/><Relationship Id="rId5" Type="http://schemas.openxmlformats.org/officeDocument/2006/relationships/hyperlink" Target="http://mhsaphuge3.wikispaces.com/Agriculture+and+Rural+Land+Use" TargetMode="Externa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53.gif&amp;ehk=k2iQsXgTEFPMLS4driaCdw&amp;r=0&amp;pid=OfficeInsert"/><Relationship Id="rId3" Type="http://schemas.openxmlformats.org/officeDocument/2006/relationships/image" Target="../media/image31.png"/><Relationship Id="rId7" Type="http://schemas.openxmlformats.org/officeDocument/2006/relationships/hyperlink" Target="http://leonfelipeblog.blogspot.com/2011_09_01_archive.html"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52.gif&amp;ehk=pfMALV2nMm0eA"/><Relationship Id="rId5" Type="http://schemas.openxmlformats.org/officeDocument/2006/relationships/hyperlink" Target="https://mcsclassnet.wikispaces.com/From+the+Office" TargetMode="External"/><Relationship Id="rId4" Type="http://schemas.openxmlformats.org/officeDocument/2006/relationships/image" Target="../media/image51.gif&amp;ehk=ghWl31PcNT4aXF0L0sVmbg&amp;r=0&amp;pid=OfficeInsert"/><Relationship Id="rId9" Type="http://schemas.openxmlformats.org/officeDocument/2006/relationships/hyperlink" Target="http://autism-daddy.blogspot.com/2012/01/to-my-family-who-reads-autism-daddy.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1.png"/><Relationship Id="rId7" Type="http://schemas.openxmlformats.org/officeDocument/2006/relationships/hyperlink" Target="http://edrdg620.wikispaces.com/Wilhelm+Chapter+5"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55.gif&amp;ehk=9bNv"/><Relationship Id="rId5" Type="http://schemas.openxmlformats.org/officeDocument/2006/relationships/hyperlink" Target="http://www.crippencartoons.co.uk/wp-content/archive/cartoons/charities/charities02.shtml" TargetMode="External"/><Relationship Id="rId4" Type="http://schemas.openxmlformats.org/officeDocument/2006/relationships/image" Target="../media/image54.gif&amp;ehk=nmrzUswZvUuM"/></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hyperlink" Target="http://www.freemoodle.org/course/view.php?id=132" TargetMode="External"/><Relationship Id="rId4" Type="http://schemas.openxmlformats.org/officeDocument/2006/relationships/image" Target="../media/image57.gif&amp;ehk=uYVlwaLDA"/></Relationships>
</file>

<file path=ppt/slides/_rels/slide2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31.png"/><Relationship Id="rId7" Type="http://schemas.openxmlformats.org/officeDocument/2006/relationships/hyperlink" Target="https://englishiscoolsite.wordpress.com/2016/11/28/cooking/"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59.jpeg"/><Relationship Id="rId5" Type="http://schemas.openxmlformats.org/officeDocument/2006/relationships/hyperlink" Target="http://worldchangingprojects.wikispaces.com/group1summer2009" TargetMode="External"/><Relationship Id="rId4" Type="http://schemas.openxmlformats.org/officeDocument/2006/relationships/image" Target="../media/image58.jpg&amp;ehk=OL3wPGmnZG3jOZwJx0OmHg&amp;r=0&amp;pid=OfficeInsert"/><Relationship Id="rId9" Type="http://schemas.openxmlformats.org/officeDocument/2006/relationships/hyperlink" Target="http://pauldunay.com/b2b-marketing-needs-to-curate-a-vibrant-communit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hyperlink" Target="http://attamyy.wikispaces.com/" TargetMode="External"/><Relationship Id="rId4" Type="http://schemas.openxmlformats.org/officeDocument/2006/relationships/image" Target="../media/image35.jpg&amp;ehk=raIR9PNnWb4srqwfG6yFGg&amp;r=0&amp;pid=OfficeInsert"/></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694"/>
        </a:solidFill>
        <a:effectLst/>
      </p:bgPr>
    </p:bg>
    <p:spTree>
      <p:nvGrpSpPr>
        <p:cNvPr id="1" name=""/>
        <p:cNvGrpSpPr/>
        <p:nvPr/>
      </p:nvGrpSpPr>
      <p:grpSpPr>
        <a:xfrm>
          <a:off x="0" y="0"/>
          <a:ext cx="0" cy="0"/>
          <a:chOff x="0" y="0"/>
          <a:chExt cx="0" cy="0"/>
        </a:xfrm>
      </p:grpSpPr>
      <p:sp>
        <p:nvSpPr>
          <p:cNvPr id="6" name="Rectangle 5"/>
          <p:cNvSpPr/>
          <p:nvPr/>
        </p:nvSpPr>
        <p:spPr>
          <a:xfrm>
            <a:off x="-210164" y="4953000"/>
            <a:ext cx="9767820" cy="1246415"/>
          </a:xfrm>
          <a:prstGeom prst="rect">
            <a:avLst/>
          </a:prstGeom>
          <a:solidFill>
            <a:schemeClr val="bg1"/>
          </a:solid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2362200" y="1055915"/>
            <a:ext cx="7195457" cy="1591421"/>
          </a:xfrm>
          <a:prstGeom prst="rect">
            <a:avLst/>
          </a:prstGeom>
          <a:solidFill>
            <a:schemeClr val="bg1"/>
          </a:solid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3407228" y="1096642"/>
            <a:ext cx="5410200" cy="1413913"/>
          </a:xfrm>
          <a:prstGeom prst="rect">
            <a:avLst/>
          </a:prstGeom>
          <a:noFill/>
        </p:spPr>
        <p:txBody>
          <a:bodyPr wrap="square" rtlCol="0">
            <a:spAutoFit/>
          </a:bodyPr>
          <a:lstStyle/>
          <a:p>
            <a:r>
              <a:rPr lang="en-US" sz="6000" b="1" dirty="0">
                <a:solidFill>
                  <a:srgbClr val="005694"/>
                </a:solidFill>
                <a:latin typeface="Arial" panose="020B0604020202020204" pitchFamily="34" charset="0"/>
                <a:cs typeface="Arial" panose="020B0604020202020204" pitchFamily="34" charset="0"/>
              </a:rPr>
              <a:t>HCBS – A</a:t>
            </a:r>
            <a:r>
              <a:rPr lang="en-US" sz="6000" b="1" dirty="0">
                <a:solidFill>
                  <a:srgbClr val="FF895A"/>
                </a:solidFill>
                <a:latin typeface="Arial" panose="020B0604020202020204" pitchFamily="34" charset="0"/>
                <a:cs typeface="Arial" panose="020B0604020202020204" pitchFamily="34" charset="0"/>
              </a:rPr>
              <a:t>.</a:t>
            </a:r>
            <a:r>
              <a:rPr lang="en-US" sz="6000" b="1" dirty="0">
                <a:solidFill>
                  <a:srgbClr val="005694"/>
                </a:solidFill>
                <a:latin typeface="Arial" panose="020B0604020202020204" pitchFamily="34" charset="0"/>
                <a:cs typeface="Arial" panose="020B0604020202020204" pitchFamily="34" charset="0"/>
              </a:rPr>
              <a:t>C</a:t>
            </a:r>
            <a:r>
              <a:rPr lang="en-US" sz="6000" b="1" dirty="0">
                <a:solidFill>
                  <a:srgbClr val="FF895A"/>
                </a:solidFill>
                <a:latin typeface="Arial" panose="020B0604020202020204" pitchFamily="34" charset="0"/>
                <a:cs typeface="Arial" panose="020B0604020202020204" pitchFamily="34" charset="0"/>
              </a:rPr>
              <a:t>.</a:t>
            </a:r>
            <a:r>
              <a:rPr lang="en-US" sz="6000" b="1" dirty="0">
                <a:solidFill>
                  <a:srgbClr val="005694"/>
                </a:solidFill>
                <a:latin typeface="Arial" panose="020B0604020202020204" pitchFamily="34" charset="0"/>
                <a:cs typeface="Arial" panose="020B0604020202020204" pitchFamily="34" charset="0"/>
              </a:rPr>
              <a:t>T</a:t>
            </a:r>
          </a:p>
          <a:p>
            <a:r>
              <a:rPr lang="en-US" sz="2588" dirty="0">
                <a:solidFill>
                  <a:srgbClr val="FF895A"/>
                </a:solidFill>
                <a:latin typeface="Arial" panose="020B0604020202020204" pitchFamily="34" charset="0"/>
                <a:cs typeface="Arial" panose="020B0604020202020204" pitchFamily="34" charset="0"/>
              </a:rPr>
              <a:t>advocates creating transformation</a:t>
            </a:r>
          </a:p>
        </p:txBody>
      </p:sp>
      <p:sp>
        <p:nvSpPr>
          <p:cNvPr id="11" name="TextBox 10"/>
          <p:cNvSpPr txBox="1"/>
          <p:nvPr/>
        </p:nvSpPr>
        <p:spPr>
          <a:xfrm>
            <a:off x="990600" y="5080337"/>
            <a:ext cx="7172018" cy="1015663"/>
          </a:xfrm>
          <a:prstGeom prst="rect">
            <a:avLst/>
          </a:prstGeom>
          <a:noFill/>
        </p:spPr>
        <p:txBody>
          <a:bodyPr wrap="square" rtlCol="0">
            <a:spAutoFit/>
          </a:bodyPr>
          <a:lstStyle/>
          <a:p>
            <a:pPr algn="ctr"/>
            <a:r>
              <a:rPr lang="en-US" sz="2000" dirty="0">
                <a:solidFill>
                  <a:srgbClr val="005694"/>
                </a:solidFill>
                <a:latin typeface="Arial" panose="020B0604020202020204" pitchFamily="34" charset="0"/>
                <a:cs typeface="Arial" panose="020B0604020202020204" pitchFamily="34" charset="0"/>
              </a:rPr>
              <a:t>Carlos Espinoza, Self Advocate</a:t>
            </a:r>
          </a:p>
          <a:p>
            <a:pPr algn="ctr"/>
            <a:r>
              <a:rPr lang="en-US" sz="2000" dirty="0">
                <a:solidFill>
                  <a:srgbClr val="005694"/>
                </a:solidFill>
                <a:latin typeface="Arial" panose="020B0604020202020204" pitchFamily="34" charset="0"/>
                <a:cs typeface="Arial" panose="020B0604020202020204" pitchFamily="34" charset="0"/>
              </a:rPr>
              <a:t>Kathy Carmody, CEO, The Institute on Public Policy</a:t>
            </a:r>
          </a:p>
          <a:p>
            <a:pPr algn="ctr"/>
            <a:r>
              <a:rPr lang="en-US" sz="2000" dirty="0">
                <a:solidFill>
                  <a:srgbClr val="005694"/>
                </a:solidFill>
                <a:latin typeface="Arial" panose="020B0604020202020204" pitchFamily="34" charset="0"/>
                <a:cs typeface="Arial" panose="020B0604020202020204" pitchFamily="34" charset="0"/>
              </a:rPr>
              <a:t>Leanne Mull, Quality Enhancement Specialist, CQL</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171781"/>
            <a:ext cx="5143500" cy="5143500"/>
          </a:xfrm>
          <a:prstGeom prst="rect">
            <a:avLst/>
          </a:prstGeom>
        </p:spPr>
      </p:pic>
      <p:sp>
        <p:nvSpPr>
          <p:cNvPr id="2" name="TextBox 1"/>
          <p:cNvSpPr txBox="1"/>
          <p:nvPr/>
        </p:nvSpPr>
        <p:spPr>
          <a:xfrm>
            <a:off x="3407229" y="2912808"/>
            <a:ext cx="5410200" cy="923330"/>
          </a:xfrm>
          <a:prstGeom prst="rect">
            <a:avLst/>
          </a:prstGeom>
          <a:noFill/>
        </p:spPr>
        <p:txBody>
          <a:bodyPr wrap="square" rtlCol="0">
            <a:spAutoFit/>
          </a:bodyPr>
          <a:lstStyle/>
          <a:p>
            <a:r>
              <a:rPr lang="en-US" sz="2700" b="1" dirty="0">
                <a:solidFill>
                  <a:schemeClr val="bg1"/>
                </a:solidFill>
                <a:latin typeface="Arial" panose="020B0604020202020204" pitchFamily="34" charset="0"/>
                <a:cs typeface="Arial" panose="020B0604020202020204" pitchFamily="34" charset="0"/>
              </a:rPr>
              <a:t>The New Rules </a:t>
            </a:r>
            <a:br>
              <a:rPr lang="en-US" sz="2700" b="1" dirty="0">
                <a:solidFill>
                  <a:schemeClr val="bg1"/>
                </a:solidFill>
                <a:latin typeface="Arial" panose="020B0604020202020204" pitchFamily="34" charset="0"/>
                <a:cs typeface="Arial" panose="020B0604020202020204" pitchFamily="34" charset="0"/>
              </a:rPr>
            </a:br>
            <a:r>
              <a:rPr lang="en-US" sz="2700" dirty="0">
                <a:solidFill>
                  <a:schemeClr val="bg1"/>
                </a:solidFill>
                <a:latin typeface="Arial" panose="020B0604020202020204" pitchFamily="34" charset="0"/>
                <a:cs typeface="Arial" panose="020B0604020202020204" pitchFamily="34" charset="0"/>
              </a:rPr>
              <a:t>And What That Means For You!</a:t>
            </a:r>
          </a:p>
        </p:txBody>
      </p:sp>
      <p:sp>
        <p:nvSpPr>
          <p:cNvPr id="3" name="TextBox 2"/>
          <p:cNvSpPr txBox="1"/>
          <p:nvPr/>
        </p:nvSpPr>
        <p:spPr>
          <a:xfrm>
            <a:off x="0" y="6336268"/>
            <a:ext cx="9144000"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Funded through the Illinois Council on Developmental Disabilities</a:t>
            </a:r>
          </a:p>
        </p:txBody>
      </p:sp>
    </p:spTree>
    <p:extLst>
      <p:ext uri="{BB962C8B-B14F-4D97-AF65-F5344CB8AC3E}">
        <p14:creationId xmlns:p14="http://schemas.microsoft.com/office/powerpoint/2010/main" val="330382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#3a. Control your Schedules and Activities</a:t>
            </a:r>
          </a:p>
          <a:p>
            <a:pPr lvl="1"/>
            <a:r>
              <a:rPr lang="en-US" sz="2800" dirty="0">
                <a:solidFill>
                  <a:srgbClr val="005694"/>
                </a:solidFill>
                <a:latin typeface="Arial" panose="020B0604020202020204" pitchFamily="34" charset="0"/>
                <a:cs typeface="Arial" panose="020B0604020202020204" pitchFamily="34" charset="0"/>
              </a:rPr>
              <a:t>What does this mean?</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8" name="TextBox 7"/>
          <p:cNvSpPr txBox="1"/>
          <p:nvPr/>
        </p:nvSpPr>
        <p:spPr>
          <a:xfrm>
            <a:off x="304800" y="1412133"/>
            <a:ext cx="8427027" cy="4324261"/>
          </a:xfrm>
          <a:prstGeom prst="rect">
            <a:avLst/>
          </a:prstGeom>
          <a:noFill/>
        </p:spPr>
        <p:txBody>
          <a:bodyPr wrap="square" rtlCol="0">
            <a:spAutoFit/>
          </a:bodyPr>
          <a:lstStyle/>
          <a:p>
            <a:pPr marL="457200" indent="-457200">
              <a:buFont typeface="Arial" panose="020B0604020202020204" pitchFamily="34" charset="0"/>
              <a:buChar char="•"/>
            </a:pPr>
            <a:r>
              <a:rPr lang="en-US" sz="2500" dirty="0">
                <a:solidFill>
                  <a:srgbClr val="005694"/>
                </a:solidFill>
                <a:latin typeface="Arial" panose="020B0604020202020204" pitchFamily="34" charset="0"/>
                <a:cs typeface="Arial" panose="020B0604020202020204" pitchFamily="34" charset="0"/>
              </a:rPr>
              <a:t>You do not have a “bedtime”!</a:t>
            </a:r>
          </a:p>
          <a:p>
            <a:pPr marL="457200" indent="-457200">
              <a:buFont typeface="Arial" panose="020B0604020202020204" pitchFamily="34" charset="0"/>
              <a:buChar char="•"/>
            </a:pPr>
            <a:endParaRPr lang="en-US" sz="2500" dirty="0">
              <a:solidFill>
                <a:srgbClr val="00569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500" dirty="0">
                <a:solidFill>
                  <a:srgbClr val="005694"/>
                </a:solidFill>
                <a:latin typeface="Arial" panose="020B0604020202020204" pitchFamily="34" charset="0"/>
                <a:cs typeface="Arial" panose="020B0604020202020204" pitchFamily="34" charset="0"/>
              </a:rPr>
              <a:t>You have access to a TV and can watch TV as late as you want.</a:t>
            </a:r>
          </a:p>
          <a:p>
            <a:pPr marL="457200" indent="-457200">
              <a:buFont typeface="Arial" panose="020B0604020202020204" pitchFamily="34" charset="0"/>
              <a:buChar char="•"/>
            </a:pPr>
            <a:endParaRPr lang="en-US" sz="2500" dirty="0">
              <a:solidFill>
                <a:srgbClr val="00569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500" dirty="0">
                <a:solidFill>
                  <a:srgbClr val="005694"/>
                </a:solidFill>
                <a:latin typeface="Arial" panose="020B0604020202020204" pitchFamily="34" charset="0"/>
                <a:cs typeface="Arial" panose="020B0604020202020204" pitchFamily="34" charset="0"/>
              </a:rPr>
              <a:t>You have access to the internet.</a:t>
            </a:r>
          </a:p>
          <a:p>
            <a:pPr marL="457200" indent="-457200">
              <a:buFont typeface="Arial" panose="020B0604020202020204" pitchFamily="34" charset="0"/>
              <a:buChar char="•"/>
            </a:pPr>
            <a:endParaRPr lang="en-US" sz="2500" dirty="0">
              <a:solidFill>
                <a:srgbClr val="00569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500" dirty="0">
                <a:solidFill>
                  <a:srgbClr val="005694"/>
                </a:solidFill>
                <a:latin typeface="Arial" panose="020B0604020202020204" pitchFamily="34" charset="0"/>
                <a:cs typeface="Arial" panose="020B0604020202020204" pitchFamily="34" charset="0"/>
              </a:rPr>
              <a:t>Staff support you to do the things you want to do.</a:t>
            </a:r>
          </a:p>
          <a:p>
            <a:pPr marL="457200" indent="-457200">
              <a:buFont typeface="Arial" panose="020B0604020202020204" pitchFamily="34" charset="0"/>
              <a:buChar char="•"/>
            </a:pPr>
            <a:endParaRPr lang="en-US" sz="2500" dirty="0">
              <a:solidFill>
                <a:srgbClr val="00569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500" dirty="0">
                <a:solidFill>
                  <a:srgbClr val="005694"/>
                </a:solidFill>
                <a:latin typeface="Arial" panose="020B0604020202020204" pitchFamily="34" charset="0"/>
                <a:cs typeface="Arial" panose="020B0604020202020204" pitchFamily="34" charset="0"/>
              </a:rPr>
              <a:t>You like your schedule of activities and you know how to get assistance with changes if you want.</a:t>
            </a:r>
          </a:p>
        </p:txBody>
      </p:sp>
    </p:spTree>
    <p:extLst>
      <p:ext uri="{BB962C8B-B14F-4D97-AF65-F5344CB8AC3E}">
        <p14:creationId xmlns:p14="http://schemas.microsoft.com/office/powerpoint/2010/main" val="419586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91768">
            <a:off x="3921024" y="2267191"/>
            <a:ext cx="5429525" cy="4343620"/>
          </a:xfrm>
          <a:prstGeom prst="rect">
            <a:avLst/>
          </a:prstGeom>
        </p:spPr>
      </p:pic>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800" b="1" dirty="0">
              <a:solidFill>
                <a:srgbClr val="005694"/>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6" name="TextBox 5"/>
          <p:cNvSpPr txBox="1"/>
          <p:nvPr/>
        </p:nvSpPr>
        <p:spPr>
          <a:xfrm>
            <a:off x="381001" y="1676400"/>
            <a:ext cx="8305799" cy="954107"/>
          </a:xfrm>
          <a:prstGeom prst="rect">
            <a:avLst/>
          </a:prstGeom>
          <a:noFill/>
        </p:spPr>
        <p:txBody>
          <a:bodyPr wrap="square" rtlCol="0">
            <a:spAutoFit/>
          </a:bodyPr>
          <a:lstStyle/>
          <a:p>
            <a:r>
              <a:rPr lang="en-US" sz="2800" dirty="0">
                <a:solidFill>
                  <a:srgbClr val="005694"/>
                </a:solidFill>
                <a:latin typeface="Arial" panose="020B0604020202020204" pitchFamily="34" charset="0"/>
                <a:cs typeface="Arial" panose="020B0604020202020204" pitchFamily="34" charset="0"/>
              </a:rPr>
              <a:t>You have the right to have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 food and drink when you want it.</a:t>
            </a:r>
          </a:p>
        </p:txBody>
      </p:sp>
      <p:sp>
        <p:nvSpPr>
          <p:cNvPr id="5" name="Rectangle 4"/>
          <p:cNvSpPr/>
          <p:nvPr/>
        </p:nvSpPr>
        <p:spPr>
          <a:xfrm>
            <a:off x="610466" y="368410"/>
            <a:ext cx="8304934" cy="954107"/>
          </a:xfrm>
          <a:prstGeom prst="rect">
            <a:avLst/>
          </a:prstGeom>
        </p:spPr>
        <p:txBody>
          <a:bodyPr wrap="square">
            <a:spAutoFit/>
          </a:bodyPr>
          <a:lstStyle/>
          <a:p>
            <a:pPr lvl="1"/>
            <a:r>
              <a:rPr lang="en-US" sz="2800" b="1" dirty="0">
                <a:solidFill>
                  <a:srgbClr val="005694"/>
                </a:solidFill>
                <a:latin typeface="Arial" panose="020B0604020202020204" pitchFamily="34" charset="0"/>
                <a:cs typeface="Arial" panose="020B0604020202020204" pitchFamily="34" charset="0"/>
              </a:rPr>
              <a:t>#3a. Access to Food at Any Time</a:t>
            </a:r>
          </a:p>
          <a:p>
            <a:pPr lvl="1"/>
            <a:r>
              <a:rPr lang="en-US" sz="2800" dirty="0">
                <a:solidFill>
                  <a:srgbClr val="005694"/>
                </a:solidFill>
                <a:latin typeface="Arial" panose="020B0604020202020204" pitchFamily="34" charset="0"/>
                <a:cs typeface="Arial" panose="020B0604020202020204" pitchFamily="34" charset="0"/>
              </a:rPr>
              <a:t>What does this mean?</a:t>
            </a:r>
          </a:p>
        </p:txBody>
      </p:sp>
    </p:spTree>
    <p:extLst>
      <p:ext uri="{BB962C8B-B14F-4D97-AF65-F5344CB8AC3E}">
        <p14:creationId xmlns:p14="http://schemas.microsoft.com/office/powerpoint/2010/main" val="287529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67000"/>
            <a:ext cx="9144000" cy="4264325"/>
          </a:xfrm>
          <a:prstGeom prst="rect">
            <a:avLst/>
          </a:prstGeom>
        </p:spPr>
      </p:pic>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New CMS Rules for Providers</a:t>
            </a:r>
          </a:p>
          <a:p>
            <a:pPr lvl="1"/>
            <a:r>
              <a:rPr lang="en-US" sz="2800" dirty="0">
                <a:solidFill>
                  <a:srgbClr val="005694"/>
                </a:solidFill>
                <a:latin typeface="Arial" panose="020B0604020202020204" pitchFamily="34" charset="0"/>
                <a:cs typeface="Arial" panose="020B0604020202020204" pitchFamily="34" charset="0"/>
              </a:rPr>
              <a:t>#4 - Visitors</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6" name="TextBox 5"/>
          <p:cNvSpPr txBox="1"/>
          <p:nvPr/>
        </p:nvSpPr>
        <p:spPr>
          <a:xfrm>
            <a:off x="381001" y="1676400"/>
            <a:ext cx="8305799" cy="523220"/>
          </a:xfrm>
          <a:prstGeom prst="rect">
            <a:avLst/>
          </a:prstGeom>
          <a:noFill/>
        </p:spPr>
        <p:txBody>
          <a:bodyPr wrap="square" rtlCol="0">
            <a:spAutoFit/>
          </a:bodyPr>
          <a:lstStyle/>
          <a:p>
            <a:r>
              <a:rPr lang="en-US" sz="2800" dirty="0">
                <a:solidFill>
                  <a:srgbClr val="005694"/>
                </a:solidFill>
                <a:latin typeface="Arial" panose="020B0604020202020204" pitchFamily="34" charset="0"/>
                <a:cs typeface="Arial" panose="020B0604020202020204" pitchFamily="34" charset="0"/>
              </a:rPr>
              <a:t>You can have visitors at any time.</a:t>
            </a:r>
          </a:p>
        </p:txBody>
      </p:sp>
    </p:spTree>
    <p:extLst>
      <p:ext uri="{BB962C8B-B14F-4D97-AF65-F5344CB8AC3E}">
        <p14:creationId xmlns:p14="http://schemas.microsoft.com/office/powerpoint/2010/main" val="156247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1447800"/>
            <a:ext cx="5638800" cy="5139570"/>
          </a:xfrm>
          <a:prstGeom prst="rect">
            <a:avLst/>
          </a:prstGeom>
        </p:spPr>
      </p:pic>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New CMS Rules for Providers</a:t>
            </a:r>
          </a:p>
          <a:p>
            <a:pPr lvl="1"/>
            <a:r>
              <a:rPr lang="en-US" sz="2800" dirty="0">
                <a:solidFill>
                  <a:srgbClr val="005694"/>
                </a:solidFill>
                <a:latin typeface="Arial" panose="020B0604020202020204" pitchFamily="34" charset="0"/>
                <a:cs typeface="Arial" panose="020B0604020202020204" pitchFamily="34" charset="0"/>
              </a:rPr>
              <a:t>#5. Your Home is Physically Accessible</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6" name="TextBox 5"/>
          <p:cNvSpPr txBox="1"/>
          <p:nvPr/>
        </p:nvSpPr>
        <p:spPr>
          <a:xfrm>
            <a:off x="5029200" y="1676400"/>
            <a:ext cx="3200399" cy="2246769"/>
          </a:xfrm>
          <a:prstGeom prst="rect">
            <a:avLst/>
          </a:prstGeom>
          <a:noFill/>
        </p:spPr>
        <p:txBody>
          <a:bodyPr wrap="square" rtlCol="0">
            <a:spAutoFit/>
          </a:bodyPr>
          <a:lstStyle/>
          <a:p>
            <a:pPr algn="r"/>
            <a:r>
              <a:rPr lang="en-US" sz="2800" dirty="0">
                <a:solidFill>
                  <a:srgbClr val="005694"/>
                </a:solidFill>
                <a:latin typeface="Arial" panose="020B0604020202020204" pitchFamily="34" charset="0"/>
                <a:cs typeface="Arial" panose="020B0604020202020204" pitchFamily="34" charset="0"/>
              </a:rPr>
              <a:t>Your home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meets your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needs for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physical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accessibility</a:t>
            </a:r>
          </a:p>
        </p:txBody>
      </p:sp>
    </p:spTree>
    <p:extLst>
      <p:ext uri="{BB962C8B-B14F-4D97-AF65-F5344CB8AC3E}">
        <p14:creationId xmlns:p14="http://schemas.microsoft.com/office/powerpoint/2010/main" val="426724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5694"/>
        </a:solidFill>
        <a:effectLst/>
      </p:bgPr>
    </p:bg>
    <p:spTree>
      <p:nvGrpSpPr>
        <p:cNvPr id="1" name=""/>
        <p:cNvGrpSpPr/>
        <p:nvPr/>
      </p:nvGrpSpPr>
      <p:grpSpPr>
        <a:xfrm>
          <a:off x="0" y="0"/>
          <a:ext cx="0" cy="0"/>
          <a:chOff x="0" y="0"/>
          <a:chExt cx="0" cy="0"/>
        </a:xfrm>
      </p:grpSpPr>
      <p:sp>
        <p:nvSpPr>
          <p:cNvPr id="3" name="Rectangle 2"/>
          <p:cNvSpPr/>
          <p:nvPr/>
        </p:nvSpPr>
        <p:spPr>
          <a:xfrm>
            <a:off x="4267200" y="2403958"/>
            <a:ext cx="4343400" cy="46064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endParaRPr lang="en-US" sz="2400" b="1" dirty="0">
              <a:solidFill>
                <a:srgbClr val="005694"/>
              </a:solidFill>
            </a:endParaRPr>
          </a:p>
          <a:p>
            <a:pPr lvl="1"/>
            <a:r>
              <a:rPr lang="en-US" sz="4400" b="1" dirty="0">
                <a:solidFill>
                  <a:srgbClr val="005694"/>
                </a:solidFill>
              </a:rPr>
              <a:t>Sometimes the rules need to be modified</a:t>
            </a:r>
            <a:endParaRPr lang="en-US" sz="4400" dirty="0">
              <a:solidFill>
                <a:srgbClr val="005694"/>
              </a:solidFill>
            </a:endParaRPr>
          </a:p>
        </p:txBody>
      </p:sp>
      <p:sp>
        <p:nvSpPr>
          <p:cNvPr id="8" name="Rectangle 7"/>
          <p:cNvSpPr/>
          <p:nvPr/>
        </p:nvSpPr>
        <p:spPr>
          <a:xfrm>
            <a:off x="-381000" y="533400"/>
            <a:ext cx="9938657" cy="1947503"/>
          </a:xfrm>
          <a:prstGeom prst="rect">
            <a:avLst/>
          </a:prstGeom>
          <a:solidFill>
            <a:schemeClr val="bg1"/>
          </a:solid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348342" y="541911"/>
            <a:ext cx="8479972" cy="1754326"/>
          </a:xfrm>
          <a:prstGeom prst="rect">
            <a:avLst/>
          </a:prstGeom>
          <a:noFill/>
        </p:spPr>
        <p:txBody>
          <a:bodyPr wrap="square" rtlCol="0">
            <a:spAutoFit/>
          </a:bodyPr>
          <a:lstStyle/>
          <a:p>
            <a:pPr algn="ctr"/>
            <a:r>
              <a:rPr lang="en-US" sz="6000" b="1" dirty="0">
                <a:solidFill>
                  <a:srgbClr val="005694"/>
                </a:solidFill>
                <a:latin typeface="Arial" panose="020B0604020202020204" pitchFamily="34" charset="0"/>
                <a:cs typeface="Arial" panose="020B0604020202020204" pitchFamily="34" charset="0"/>
              </a:rPr>
              <a:t>The New Rules</a:t>
            </a:r>
          </a:p>
          <a:p>
            <a:pPr algn="ctr"/>
            <a:r>
              <a:rPr lang="en-US" sz="4800" dirty="0">
                <a:solidFill>
                  <a:srgbClr val="005694"/>
                </a:solidFill>
                <a:latin typeface="Arial" panose="020B0604020202020204" pitchFamily="34" charset="0"/>
                <a:cs typeface="Arial" panose="020B0604020202020204" pitchFamily="34" charset="0"/>
              </a:rPr>
              <a:t>Temporary Restrictions</a:t>
            </a:r>
            <a:endParaRPr lang="en-US" sz="4800" dirty="0">
              <a:solidFill>
                <a:srgbClr val="FF895A"/>
              </a:solidFill>
              <a:latin typeface="Arial" panose="020B0604020202020204" pitchFamily="34" charset="0"/>
              <a:cs typeface="Arial" panose="020B0604020202020204" pitchFamily="34" charset="0"/>
            </a:endParaRPr>
          </a:p>
        </p:txBody>
      </p:sp>
      <p:sp>
        <p:nvSpPr>
          <p:cNvPr id="10" name="Rectangle 9"/>
          <p:cNvSpPr/>
          <p:nvPr/>
        </p:nvSpPr>
        <p:spPr>
          <a:xfrm>
            <a:off x="-1219200" y="2971800"/>
            <a:ext cx="54864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20000"/>
                  <a:lumOff val="80000"/>
                </a:schemeClr>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00" y="2971799"/>
            <a:ext cx="4495800" cy="4019550"/>
          </a:xfrm>
          <a:prstGeom prst="rect">
            <a:avLst/>
          </a:prstGeom>
        </p:spPr>
      </p:pic>
    </p:spTree>
    <p:extLst>
      <p:ext uri="{BB962C8B-B14F-4D97-AF65-F5344CB8AC3E}">
        <p14:creationId xmlns:p14="http://schemas.microsoft.com/office/powerpoint/2010/main" val="326269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Temporary Restrictions</a:t>
            </a:r>
          </a:p>
          <a:p>
            <a:pPr lvl="1"/>
            <a:r>
              <a:rPr lang="en-US" sz="2800" dirty="0">
                <a:solidFill>
                  <a:srgbClr val="005694"/>
                </a:solidFill>
                <a:latin typeface="Arial" panose="020B0604020202020204" pitchFamily="34" charset="0"/>
                <a:cs typeface="Arial" panose="020B0604020202020204" pitchFamily="34" charset="0"/>
              </a:rPr>
              <a:t>If you need extra support</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8" name="TextBox 7"/>
          <p:cNvSpPr txBox="1"/>
          <p:nvPr/>
        </p:nvSpPr>
        <p:spPr>
          <a:xfrm>
            <a:off x="426028" y="1412134"/>
            <a:ext cx="8305799" cy="4785926"/>
          </a:xfrm>
          <a:prstGeom prst="rect">
            <a:avLst/>
          </a:prstGeom>
          <a:noFill/>
        </p:spPr>
        <p:txBody>
          <a:bodyPr wrap="square" rtlCol="0">
            <a:spAutoFit/>
          </a:bodyPr>
          <a:lstStyle/>
          <a:p>
            <a:r>
              <a:rPr lang="en-US" sz="2800" dirty="0">
                <a:solidFill>
                  <a:srgbClr val="005694"/>
                </a:solidFill>
                <a:latin typeface="Arial" panose="020B0604020202020204" pitchFamily="34" charset="0"/>
                <a:cs typeface="Arial" panose="020B0604020202020204" pitchFamily="34" charset="0"/>
              </a:rPr>
              <a:t>Sometimes people need extra support, like a “Behavior Program” or other “Restrictions” </a:t>
            </a:r>
          </a:p>
          <a:p>
            <a:r>
              <a:rPr lang="en-US" sz="2800" dirty="0">
                <a:solidFill>
                  <a:srgbClr val="005694"/>
                </a:solidFill>
                <a:latin typeface="Arial" panose="020B0604020202020204" pitchFamily="34" charset="0"/>
                <a:cs typeface="Arial" panose="020B0604020202020204" pitchFamily="34" charset="0"/>
              </a:rPr>
              <a:t>When that happens, the provider has very strict rules they have to follow like:</a:t>
            </a:r>
          </a:p>
          <a:p>
            <a:endParaRPr lang="en-US" sz="2800" dirty="0">
              <a:solidFill>
                <a:srgbClr val="00569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5694"/>
                </a:solidFill>
                <a:latin typeface="Arial" panose="020B0604020202020204" pitchFamily="34" charset="0"/>
                <a:cs typeface="Arial" panose="020B0604020202020204" pitchFamily="34" charset="0"/>
              </a:rPr>
              <a:t>Asking you if it is ok</a:t>
            </a:r>
          </a:p>
          <a:p>
            <a:pPr marL="457200" indent="-457200">
              <a:buFont typeface="Arial" panose="020B0604020202020204" pitchFamily="34" charset="0"/>
              <a:buChar char="•"/>
            </a:pPr>
            <a:r>
              <a:rPr lang="en-US" sz="2800" dirty="0">
                <a:solidFill>
                  <a:srgbClr val="005694"/>
                </a:solidFill>
                <a:latin typeface="Arial" panose="020B0604020202020204" pitchFamily="34" charset="0"/>
                <a:cs typeface="Arial" panose="020B0604020202020204" pitchFamily="34" charset="0"/>
              </a:rPr>
              <a:t>Show that other stuff has not worked.</a:t>
            </a:r>
          </a:p>
          <a:p>
            <a:pPr marL="457200" indent="-457200">
              <a:buFont typeface="Arial" panose="020B0604020202020204" pitchFamily="34" charset="0"/>
              <a:buChar char="•"/>
            </a:pPr>
            <a:r>
              <a:rPr lang="en-US" sz="2800" dirty="0">
                <a:solidFill>
                  <a:srgbClr val="005694"/>
                </a:solidFill>
                <a:latin typeface="Arial" panose="020B0604020202020204" pitchFamily="34" charset="0"/>
                <a:cs typeface="Arial" panose="020B0604020202020204" pitchFamily="34" charset="0"/>
              </a:rPr>
              <a:t>Show that it is temporary</a:t>
            </a:r>
          </a:p>
          <a:p>
            <a:r>
              <a:rPr lang="en-US" sz="2800" dirty="0">
                <a:solidFill>
                  <a:srgbClr val="005694"/>
                </a:solidFill>
                <a:latin typeface="Arial" panose="020B0604020202020204" pitchFamily="34" charset="0"/>
                <a:cs typeface="Arial" panose="020B0604020202020204" pitchFamily="34" charset="0"/>
              </a:rPr>
              <a:t>	</a:t>
            </a:r>
          </a:p>
          <a:p>
            <a:pPr marL="914400" lvl="1" indent="-457200">
              <a:buFont typeface="Arial" panose="020B0604020202020204" pitchFamily="34" charset="0"/>
              <a:buChar char="•"/>
            </a:pPr>
            <a:endParaRPr lang="en-US" sz="2500" dirty="0">
              <a:solidFill>
                <a:srgbClr val="005694"/>
              </a:solidFill>
              <a:latin typeface="Arial" panose="020B0604020202020204" pitchFamily="34" charset="0"/>
              <a:cs typeface="Arial" panose="020B0604020202020204" pitchFamily="34" charset="0"/>
            </a:endParaRPr>
          </a:p>
          <a:p>
            <a:endParaRPr lang="en-US" sz="2800" dirty="0">
              <a:solidFill>
                <a:srgbClr val="005694"/>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6FBF419-8891-4E16-AB29-C3989C6326A4}"/>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019800" y="4553459"/>
            <a:ext cx="2032000" cy="1524000"/>
          </a:xfrm>
          <a:prstGeom prst="rect">
            <a:avLst/>
          </a:prstGeom>
        </p:spPr>
      </p:pic>
    </p:spTree>
    <p:extLst>
      <p:ext uri="{BB962C8B-B14F-4D97-AF65-F5344CB8AC3E}">
        <p14:creationId xmlns:p14="http://schemas.microsoft.com/office/powerpoint/2010/main" val="37200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569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127" y="2898649"/>
            <a:ext cx="6053327" cy="4035551"/>
          </a:xfrm>
          <a:prstGeom prst="rect">
            <a:avLst/>
          </a:prstGeom>
        </p:spPr>
      </p:pic>
      <p:sp>
        <p:nvSpPr>
          <p:cNvPr id="3" name="Rectangle 2"/>
          <p:cNvSpPr/>
          <p:nvPr/>
        </p:nvSpPr>
        <p:spPr>
          <a:xfrm>
            <a:off x="4267200" y="2403958"/>
            <a:ext cx="4561114" cy="46064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endParaRPr lang="en-US" sz="2400" b="1" dirty="0">
              <a:solidFill>
                <a:srgbClr val="005694"/>
              </a:solidFill>
            </a:endParaRPr>
          </a:p>
          <a:p>
            <a:pPr lvl="1"/>
            <a:r>
              <a:rPr lang="en-US" sz="4400" b="1" dirty="0">
                <a:solidFill>
                  <a:srgbClr val="005694"/>
                </a:solidFill>
              </a:rPr>
              <a:t>What the rules mean for Person-Centered </a:t>
            </a:r>
          </a:p>
          <a:p>
            <a:pPr lvl="1"/>
            <a:r>
              <a:rPr lang="en-US" sz="4400" b="1" dirty="0">
                <a:solidFill>
                  <a:srgbClr val="005694"/>
                </a:solidFill>
              </a:rPr>
              <a:t>Planning mean for you!</a:t>
            </a:r>
            <a:endParaRPr lang="en-US" sz="4400" dirty="0">
              <a:solidFill>
                <a:srgbClr val="005694"/>
              </a:solidFill>
            </a:endParaRPr>
          </a:p>
        </p:txBody>
      </p:sp>
      <p:sp>
        <p:nvSpPr>
          <p:cNvPr id="8" name="Rectangle 7"/>
          <p:cNvSpPr/>
          <p:nvPr/>
        </p:nvSpPr>
        <p:spPr>
          <a:xfrm>
            <a:off x="-381000" y="533400"/>
            <a:ext cx="9938657" cy="1947503"/>
          </a:xfrm>
          <a:prstGeom prst="rect">
            <a:avLst/>
          </a:prstGeom>
          <a:solidFill>
            <a:schemeClr val="bg1"/>
          </a:solid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348342" y="541911"/>
            <a:ext cx="8479972" cy="1754326"/>
          </a:xfrm>
          <a:prstGeom prst="rect">
            <a:avLst/>
          </a:prstGeom>
          <a:noFill/>
        </p:spPr>
        <p:txBody>
          <a:bodyPr wrap="square" rtlCol="0">
            <a:spAutoFit/>
          </a:bodyPr>
          <a:lstStyle/>
          <a:p>
            <a:pPr algn="ctr"/>
            <a:r>
              <a:rPr lang="en-US" sz="6000" b="1" dirty="0">
                <a:solidFill>
                  <a:srgbClr val="005694"/>
                </a:solidFill>
                <a:latin typeface="Arial" panose="020B0604020202020204" pitchFamily="34" charset="0"/>
                <a:cs typeface="Arial" panose="020B0604020202020204" pitchFamily="34" charset="0"/>
              </a:rPr>
              <a:t>The New Rules</a:t>
            </a:r>
          </a:p>
          <a:p>
            <a:pPr algn="ctr"/>
            <a:r>
              <a:rPr lang="en-US" sz="4800" dirty="0">
                <a:solidFill>
                  <a:srgbClr val="005694"/>
                </a:solidFill>
                <a:latin typeface="Arial" panose="020B0604020202020204" pitchFamily="34" charset="0"/>
                <a:cs typeface="Arial" panose="020B0604020202020204" pitchFamily="34" charset="0"/>
              </a:rPr>
              <a:t>For Planning</a:t>
            </a:r>
            <a:endParaRPr lang="en-US" sz="4800" dirty="0">
              <a:solidFill>
                <a:srgbClr val="FF89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80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061" r="39899" b="4445"/>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 - A.C.T     </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advocates creating transformation    </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wwww.c-q-l.org</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HCBS-ACT</a:t>
            </a:r>
          </a:p>
        </p:txBody>
      </p:sp>
      <p:sp>
        <p:nvSpPr>
          <p:cNvPr id="5" name="Rectangle 4"/>
          <p:cNvSpPr/>
          <p:nvPr/>
        </p:nvSpPr>
        <p:spPr>
          <a:xfrm>
            <a:off x="610466" y="368410"/>
            <a:ext cx="830493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5694"/>
                </a:solidFill>
                <a:latin typeface="Arial" panose="020B0604020202020204" pitchFamily="34" charset="0"/>
                <a:cs typeface="Arial" panose="020B0604020202020204" pitchFamily="34" charset="0"/>
              </a:rPr>
              <a:t>What Do You Want for Your Life?</a:t>
            </a:r>
            <a:endPar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8" name="Content Placeholder 3">
            <a:extLst>
              <a:ext uri="{FF2B5EF4-FFF2-40B4-BE49-F238E27FC236}">
                <a16:creationId xmlns:a16="http://schemas.microsoft.com/office/drawing/2014/main" id="{8B2F38A9-E99D-487C-8E09-26A35BE445F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69024" y="1858202"/>
            <a:ext cx="6787817" cy="4495043"/>
          </a:xfrm>
          <a:prstGeom prst="rect">
            <a:avLst/>
          </a:prstGeom>
        </p:spPr>
      </p:pic>
    </p:spTree>
    <p:extLst>
      <p:ext uri="{BB962C8B-B14F-4D97-AF65-F5344CB8AC3E}">
        <p14:creationId xmlns:p14="http://schemas.microsoft.com/office/powerpoint/2010/main" val="173342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 - A.C.T     </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advocates creating transformation    </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wwww.c-q-l.org</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HCBS-ACT</a:t>
            </a:r>
          </a:p>
        </p:txBody>
      </p:sp>
      <p:sp>
        <p:nvSpPr>
          <p:cNvPr id="6" name="TextBox 5"/>
          <p:cNvSpPr txBox="1"/>
          <p:nvPr/>
        </p:nvSpPr>
        <p:spPr>
          <a:xfrm>
            <a:off x="381001" y="1676400"/>
            <a:ext cx="4190999" cy="3108543"/>
          </a:xfrm>
          <a:prstGeom prst="rect">
            <a:avLst/>
          </a:prstGeom>
          <a:noFill/>
        </p:spPr>
        <p:txBody>
          <a:bodyPr wrap="square" rtlCol="0">
            <a:spAutoFit/>
          </a:bodyPr>
          <a:lstStyle/>
          <a:p>
            <a:r>
              <a:rPr lang="en-US" sz="2800" dirty="0"/>
              <a:t>Person-centered planning means that others should ask you about what is important to you and how your service provider can help you to get the things you want in life</a:t>
            </a:r>
          </a:p>
        </p:txBody>
      </p:sp>
      <p:sp>
        <p:nvSpPr>
          <p:cNvPr id="5" name="Rectangle 4"/>
          <p:cNvSpPr/>
          <p:nvPr/>
        </p:nvSpPr>
        <p:spPr>
          <a:xfrm>
            <a:off x="610466" y="368410"/>
            <a:ext cx="830493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What is Person Centered Planning?</a:t>
            </a:r>
            <a:endParaRPr kumimoji="0" lang="en-US" sz="28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8C3EF134-20C2-4269-B968-18F029B7966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92756" y="1527507"/>
            <a:ext cx="2124578" cy="2190287"/>
          </a:xfrm>
          <a:prstGeom prst="rect">
            <a:avLst/>
          </a:prstGeom>
        </p:spPr>
      </p:pic>
      <p:pic>
        <p:nvPicPr>
          <p:cNvPr id="9" name="Picture 8">
            <a:extLst>
              <a:ext uri="{FF2B5EF4-FFF2-40B4-BE49-F238E27FC236}">
                <a16:creationId xmlns:a16="http://schemas.microsoft.com/office/drawing/2014/main" id="{86A5EB23-C74B-4654-B323-DEF2C2DC1AC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595266" y="1707345"/>
            <a:ext cx="2140461" cy="2189730"/>
          </a:xfrm>
          <a:prstGeom prst="rect">
            <a:avLst/>
          </a:prstGeom>
        </p:spPr>
      </p:pic>
      <p:pic>
        <p:nvPicPr>
          <p:cNvPr id="11" name="Picture 10">
            <a:extLst>
              <a:ext uri="{FF2B5EF4-FFF2-40B4-BE49-F238E27FC236}">
                <a16:creationId xmlns:a16="http://schemas.microsoft.com/office/drawing/2014/main" id="{6FAD8BD5-C1CD-453E-B7BF-BA421FECDD00}"/>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rot="236021">
            <a:off x="4649932" y="3826055"/>
            <a:ext cx="3808268" cy="2532498"/>
          </a:xfrm>
          <a:prstGeom prst="rect">
            <a:avLst/>
          </a:prstGeom>
        </p:spPr>
      </p:pic>
    </p:spTree>
    <p:extLst>
      <p:ext uri="{BB962C8B-B14F-4D97-AF65-F5344CB8AC3E}">
        <p14:creationId xmlns:p14="http://schemas.microsoft.com/office/powerpoint/2010/main" val="310583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 - A.C.T     </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advocates creating transformation    </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wwww.c-q-l.org</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HCBS-ACT</a:t>
            </a:r>
          </a:p>
        </p:txBody>
      </p:sp>
      <p:sp>
        <p:nvSpPr>
          <p:cNvPr id="6" name="TextBox 5"/>
          <p:cNvSpPr txBox="1"/>
          <p:nvPr/>
        </p:nvSpPr>
        <p:spPr>
          <a:xfrm>
            <a:off x="381001" y="1676400"/>
            <a:ext cx="3810000" cy="3108543"/>
          </a:xfrm>
          <a:prstGeom prst="rect">
            <a:avLst/>
          </a:prstGeom>
          <a:noFill/>
        </p:spPr>
        <p:txBody>
          <a:bodyPr wrap="square" rtlCol="0">
            <a:spAutoFit/>
          </a:bodyPr>
          <a:lstStyle/>
          <a:p>
            <a:r>
              <a:rPr lang="en-US" sz="2800" dirty="0"/>
              <a:t>No, but it does mean that you can tell others what you want and they will try to help you to get the supports you need to live the kind of life that you want</a:t>
            </a:r>
          </a:p>
        </p:txBody>
      </p:sp>
      <p:sp>
        <p:nvSpPr>
          <p:cNvPr id="5" name="Rectangle 4"/>
          <p:cNvSpPr/>
          <p:nvPr/>
        </p:nvSpPr>
        <p:spPr>
          <a:xfrm>
            <a:off x="610466" y="368410"/>
            <a:ext cx="830493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Does this Mean I Can Have Whatever I Want?</a:t>
            </a:r>
            <a:endParaRPr kumimoji="0" lang="en-US" sz="28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9B5583CE-2FAA-4723-9EC6-1829CCC2BFF7}"/>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4630017" y="1322517"/>
            <a:ext cx="4042409" cy="2286000"/>
          </a:xfrm>
          <a:prstGeom prst="rect">
            <a:avLst/>
          </a:prstGeom>
        </p:spPr>
      </p:pic>
      <p:pic>
        <p:nvPicPr>
          <p:cNvPr id="9" name="Picture 8">
            <a:extLst>
              <a:ext uri="{FF2B5EF4-FFF2-40B4-BE49-F238E27FC236}">
                <a16:creationId xmlns:a16="http://schemas.microsoft.com/office/drawing/2014/main" id="{10646099-5347-4634-8634-5EC060EDBE41}"/>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775" r="1" b="1"/>
          <a:stretch/>
        </p:blipFill>
        <p:spPr>
          <a:xfrm>
            <a:off x="4978401" y="3793206"/>
            <a:ext cx="2946397" cy="2470141"/>
          </a:xfrm>
          <a:prstGeom prst="rect">
            <a:avLst/>
          </a:prstGeom>
        </p:spPr>
      </p:pic>
    </p:spTree>
    <p:extLst>
      <p:ext uri="{BB962C8B-B14F-4D97-AF65-F5344CB8AC3E}">
        <p14:creationId xmlns:p14="http://schemas.microsoft.com/office/powerpoint/2010/main" val="133606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69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2971800"/>
            <a:ext cx="4419600" cy="4661369"/>
          </a:xfrm>
          <a:prstGeom prst="rect">
            <a:avLst/>
          </a:prstGeom>
        </p:spPr>
      </p:pic>
      <p:sp>
        <p:nvSpPr>
          <p:cNvPr id="3" name="Rectangle 2"/>
          <p:cNvSpPr/>
          <p:nvPr/>
        </p:nvSpPr>
        <p:spPr>
          <a:xfrm>
            <a:off x="4267200" y="2403958"/>
            <a:ext cx="4343400" cy="46064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400" b="1" dirty="0">
              <a:solidFill>
                <a:srgbClr val="005694"/>
              </a:solidFill>
            </a:endParaRPr>
          </a:p>
          <a:p>
            <a:pPr lvl="1"/>
            <a:r>
              <a:rPr lang="en-US" sz="3200" b="1" dirty="0">
                <a:solidFill>
                  <a:srgbClr val="005694"/>
                </a:solidFill>
              </a:rPr>
              <a:t>The new rules list additional conditions that must be met in settings that are owned or controlled by a provider.</a:t>
            </a:r>
          </a:p>
          <a:p>
            <a:pPr algn="ctr"/>
            <a:endParaRPr lang="en-US" sz="4400" dirty="0">
              <a:solidFill>
                <a:srgbClr val="005694"/>
              </a:solidFill>
            </a:endParaRPr>
          </a:p>
        </p:txBody>
      </p:sp>
      <p:sp>
        <p:nvSpPr>
          <p:cNvPr id="8" name="Rectangle 7"/>
          <p:cNvSpPr/>
          <p:nvPr/>
        </p:nvSpPr>
        <p:spPr>
          <a:xfrm>
            <a:off x="-381000" y="533400"/>
            <a:ext cx="9938657" cy="1947503"/>
          </a:xfrm>
          <a:prstGeom prst="rect">
            <a:avLst/>
          </a:prstGeom>
          <a:solidFill>
            <a:schemeClr val="bg1"/>
          </a:solid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348342" y="541911"/>
            <a:ext cx="8479972" cy="1754326"/>
          </a:xfrm>
          <a:prstGeom prst="rect">
            <a:avLst/>
          </a:prstGeom>
          <a:noFill/>
        </p:spPr>
        <p:txBody>
          <a:bodyPr wrap="square" rtlCol="0">
            <a:spAutoFit/>
          </a:bodyPr>
          <a:lstStyle/>
          <a:p>
            <a:pPr algn="ctr"/>
            <a:r>
              <a:rPr lang="en-US" sz="6000" b="1" dirty="0">
                <a:solidFill>
                  <a:srgbClr val="005694"/>
                </a:solidFill>
                <a:latin typeface="Arial" panose="020B0604020202020204" pitchFamily="34" charset="0"/>
                <a:cs typeface="Arial" panose="020B0604020202020204" pitchFamily="34" charset="0"/>
              </a:rPr>
              <a:t>The New Rules</a:t>
            </a:r>
          </a:p>
          <a:p>
            <a:pPr algn="ctr"/>
            <a:r>
              <a:rPr lang="en-US" sz="4800" dirty="0">
                <a:solidFill>
                  <a:srgbClr val="005694"/>
                </a:solidFill>
                <a:latin typeface="Arial" panose="020B0604020202020204" pitchFamily="34" charset="0"/>
                <a:cs typeface="Arial" panose="020B0604020202020204" pitchFamily="34" charset="0"/>
              </a:rPr>
              <a:t>What They Mean for You</a:t>
            </a:r>
            <a:endParaRPr lang="en-US" sz="4800" dirty="0">
              <a:solidFill>
                <a:srgbClr val="FF89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 - A.C.T     </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advocates creating transformation    </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wwww.c-q-l.org</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HCBS-ACT</a:t>
            </a:r>
          </a:p>
        </p:txBody>
      </p:sp>
      <p:sp>
        <p:nvSpPr>
          <p:cNvPr id="6" name="TextBox 5"/>
          <p:cNvSpPr txBox="1"/>
          <p:nvPr/>
        </p:nvSpPr>
        <p:spPr>
          <a:xfrm>
            <a:off x="381001" y="1676400"/>
            <a:ext cx="3657599" cy="3970318"/>
          </a:xfrm>
          <a:prstGeom prst="rect">
            <a:avLst/>
          </a:prstGeom>
          <a:noFill/>
        </p:spPr>
        <p:txBody>
          <a:bodyPr wrap="square" rtlCol="0">
            <a:spAutoFit/>
          </a:bodyPr>
          <a:lstStyle/>
          <a:p>
            <a:r>
              <a:rPr lang="en-US" sz="2800" dirty="0"/>
              <a:t>Your Individual Service Coordinator is the main person who will help you.  Others who can help you include your family, staff that work with you and anyone else you want to include</a:t>
            </a:r>
          </a:p>
        </p:txBody>
      </p:sp>
      <p:sp>
        <p:nvSpPr>
          <p:cNvPr id="5" name="Rectangle 4"/>
          <p:cNvSpPr/>
          <p:nvPr/>
        </p:nvSpPr>
        <p:spPr>
          <a:xfrm>
            <a:off x="610466" y="368410"/>
            <a:ext cx="8304934"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Who is Going to Help Me with Person Centered Planning?</a:t>
            </a:r>
            <a:endParaRPr kumimoji="0" lang="en-US" sz="28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ACFD180B-2689-4C0A-9208-97B2696AF83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85603" y="1474383"/>
            <a:ext cx="2297503" cy="2190287"/>
          </a:xfrm>
          <a:prstGeom prst="rect">
            <a:avLst/>
          </a:prstGeom>
        </p:spPr>
      </p:pic>
      <p:pic>
        <p:nvPicPr>
          <p:cNvPr id="9" name="Picture 8">
            <a:extLst>
              <a:ext uri="{FF2B5EF4-FFF2-40B4-BE49-F238E27FC236}">
                <a16:creationId xmlns:a16="http://schemas.microsoft.com/office/drawing/2014/main" id="{74CCEBDC-0C48-4EA9-B029-75D282319A55}"/>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6351637" y="1422400"/>
            <a:ext cx="2620913" cy="2260942"/>
          </a:xfrm>
          <a:prstGeom prst="rect">
            <a:avLst/>
          </a:prstGeom>
        </p:spPr>
      </p:pic>
      <p:pic>
        <p:nvPicPr>
          <p:cNvPr id="11" name="Picture 10">
            <a:extLst>
              <a:ext uri="{FF2B5EF4-FFF2-40B4-BE49-F238E27FC236}">
                <a16:creationId xmlns:a16="http://schemas.microsoft.com/office/drawing/2014/main" id="{A494D885-F628-4494-B51A-11B0C48FF8B6}"/>
              </a:ext>
            </a:extLst>
          </p:cNvPr>
          <p:cNvPicPr>
            <a:picLocks noChangeAspect="1"/>
          </p:cNvPicPr>
          <p:nvPr/>
        </p:nvPicPr>
        <p:blipFill>
          <a:blip r:embed="rId8">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4572000" y="3879531"/>
            <a:ext cx="3886200" cy="2381214"/>
          </a:xfrm>
          <a:prstGeom prst="rect">
            <a:avLst/>
          </a:prstGeom>
        </p:spPr>
      </p:pic>
    </p:spTree>
    <p:extLst>
      <p:ext uri="{BB962C8B-B14F-4D97-AF65-F5344CB8AC3E}">
        <p14:creationId xmlns:p14="http://schemas.microsoft.com/office/powerpoint/2010/main" val="296414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 - A.C.T     </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advocates creating transformation    </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wwww.c-q-l.org</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HCBS-ACT</a:t>
            </a:r>
          </a:p>
        </p:txBody>
      </p:sp>
      <p:sp>
        <p:nvSpPr>
          <p:cNvPr id="6" name="TextBox 5"/>
          <p:cNvSpPr txBox="1"/>
          <p:nvPr/>
        </p:nvSpPr>
        <p:spPr>
          <a:xfrm>
            <a:off x="381001" y="1676400"/>
            <a:ext cx="4190999"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Person-Centered Planning begins with </a:t>
            </a:r>
            <a:r>
              <a:rPr lang="en-US" sz="2400" b="1" dirty="0">
                <a:latin typeface="Arial" panose="020B0604020202020204" pitchFamily="34" charset="0"/>
                <a:cs typeface="Arial" panose="020B0604020202020204" pitchFamily="34" charset="0"/>
              </a:rPr>
              <a:t>Discovery and Assessment. </a:t>
            </a:r>
          </a:p>
          <a:p>
            <a:r>
              <a:rPr lang="en-US" sz="2400" dirty="0">
                <a:latin typeface="Arial" panose="020B0604020202020204" pitchFamily="34" charset="0"/>
                <a:cs typeface="Arial" panose="020B0604020202020204" pitchFamily="34" charset="0"/>
              </a:rPr>
              <a:t> This is where the people helping you will ask you and others who know you well questions about what you like, what you want for your future and what services are important to you</a:t>
            </a:r>
          </a:p>
        </p:txBody>
      </p:sp>
      <p:sp>
        <p:nvSpPr>
          <p:cNvPr id="5" name="Rectangle 4"/>
          <p:cNvSpPr/>
          <p:nvPr/>
        </p:nvSpPr>
        <p:spPr>
          <a:xfrm>
            <a:off x="610466" y="368410"/>
            <a:ext cx="830493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How Does the Process Work?</a:t>
            </a:r>
            <a:endParaRPr kumimoji="0" lang="en-US" sz="28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1C06C515-198B-4A2A-85DF-0134E2AB7F09}"/>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5333999" y="1321281"/>
            <a:ext cx="2965751" cy="3297917"/>
          </a:xfrm>
          <a:prstGeom prst="rect">
            <a:avLst/>
          </a:prstGeom>
        </p:spPr>
      </p:pic>
      <p:pic>
        <p:nvPicPr>
          <p:cNvPr id="9" name="Picture 8">
            <a:extLst>
              <a:ext uri="{FF2B5EF4-FFF2-40B4-BE49-F238E27FC236}">
                <a16:creationId xmlns:a16="http://schemas.microsoft.com/office/drawing/2014/main" id="{E2D3736D-C7C6-4F10-81FB-272F9248C835}"/>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4876800" y="5022968"/>
            <a:ext cx="1736380" cy="1183896"/>
          </a:xfrm>
          <a:prstGeom prst="rect">
            <a:avLst/>
          </a:prstGeom>
        </p:spPr>
      </p:pic>
      <p:pic>
        <p:nvPicPr>
          <p:cNvPr id="11" name="Picture 10">
            <a:extLst>
              <a:ext uri="{FF2B5EF4-FFF2-40B4-BE49-F238E27FC236}">
                <a16:creationId xmlns:a16="http://schemas.microsoft.com/office/drawing/2014/main" id="{20295878-477A-4887-83EC-470740B417D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617893" y="4619198"/>
            <a:ext cx="2051486" cy="1441169"/>
          </a:xfrm>
          <a:prstGeom prst="rect">
            <a:avLst/>
          </a:prstGeom>
        </p:spPr>
      </p:pic>
    </p:spTree>
    <p:extLst>
      <p:ext uri="{BB962C8B-B14F-4D97-AF65-F5344CB8AC3E}">
        <p14:creationId xmlns:p14="http://schemas.microsoft.com/office/powerpoint/2010/main" val="309951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 - A.C.T     </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advocates creating transformation    </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wwww.c-q-l.org</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HCBS-ACT</a:t>
            </a:r>
          </a:p>
        </p:txBody>
      </p:sp>
      <p:sp>
        <p:nvSpPr>
          <p:cNvPr id="6" name="TextBox 5"/>
          <p:cNvSpPr txBox="1"/>
          <p:nvPr/>
        </p:nvSpPr>
        <p:spPr>
          <a:xfrm>
            <a:off x="381001" y="1676400"/>
            <a:ext cx="4038599" cy="378565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After learning more about you, your ISC will help you develop a Personal Plan that includes important information for those who will be helping you.  </a:t>
            </a:r>
          </a:p>
          <a:p>
            <a:r>
              <a:rPr lang="en-US" sz="2000" dirty="0">
                <a:latin typeface="Arial" panose="020B0604020202020204" pitchFamily="34" charset="0"/>
                <a:cs typeface="Arial" panose="020B0604020202020204" pitchFamily="34" charset="0"/>
              </a:rPr>
              <a:t>This can include a meeting where you can invite the people that you want to help you make your plan.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If you want to have a meeting, tell your ISC and he/she will help you plan it.</a:t>
            </a:r>
          </a:p>
        </p:txBody>
      </p:sp>
      <p:sp>
        <p:nvSpPr>
          <p:cNvPr id="5" name="Rectangle 4"/>
          <p:cNvSpPr/>
          <p:nvPr/>
        </p:nvSpPr>
        <p:spPr>
          <a:xfrm>
            <a:off x="610466" y="368410"/>
            <a:ext cx="830493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What Happens Next!</a:t>
            </a:r>
            <a:endParaRPr kumimoji="0" lang="en-US" sz="28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34D2FE1-11DF-4DE3-A969-B6EDD3512E17}"/>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5119"/>
          <a:stretch/>
        </p:blipFill>
        <p:spPr>
          <a:xfrm>
            <a:off x="4572000" y="1996036"/>
            <a:ext cx="4308534" cy="3474719"/>
          </a:xfrm>
          <a:prstGeom prst="rect">
            <a:avLst/>
          </a:prstGeom>
          <a:effectLst/>
        </p:spPr>
      </p:pic>
    </p:spTree>
    <p:extLst>
      <p:ext uri="{BB962C8B-B14F-4D97-AF65-F5344CB8AC3E}">
        <p14:creationId xmlns:p14="http://schemas.microsoft.com/office/powerpoint/2010/main" val="34289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 - A.C.T     </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advocates creating transformation    </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wwww.c-q-l.org</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HCBS-ACT</a:t>
            </a:r>
          </a:p>
        </p:txBody>
      </p:sp>
      <p:sp>
        <p:nvSpPr>
          <p:cNvPr id="6" name="TextBox 5"/>
          <p:cNvSpPr txBox="1"/>
          <p:nvPr/>
        </p:nvSpPr>
        <p:spPr>
          <a:xfrm>
            <a:off x="381001" y="1676400"/>
            <a:ext cx="4190999" cy="3108543"/>
          </a:xfrm>
          <a:prstGeom prst="rect">
            <a:avLst/>
          </a:prstGeom>
          <a:noFill/>
        </p:spPr>
        <p:txBody>
          <a:bodyPr wrap="square" rtlCol="0">
            <a:spAutoFit/>
          </a:bodyPr>
          <a:lstStyle/>
          <a:p>
            <a:r>
              <a:rPr lang="en-US" sz="2800" dirty="0"/>
              <a:t>Your ISC will help you to find an agency or people who can support you so that you can make the things included in your Personal Plan happen in your life.</a:t>
            </a:r>
          </a:p>
        </p:txBody>
      </p:sp>
      <p:sp>
        <p:nvSpPr>
          <p:cNvPr id="5" name="Rectangle 4"/>
          <p:cNvSpPr/>
          <p:nvPr/>
        </p:nvSpPr>
        <p:spPr>
          <a:xfrm>
            <a:off x="610466" y="368410"/>
            <a:ext cx="830493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What Happens to My Personal Plan</a:t>
            </a:r>
            <a:endParaRPr kumimoji="0" lang="en-US" sz="28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C33EB050-1803-4168-9DCB-6A384A3D464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4572000" y="1524000"/>
            <a:ext cx="1642715" cy="2190287"/>
          </a:xfrm>
          <a:prstGeom prst="rect">
            <a:avLst/>
          </a:prstGeom>
        </p:spPr>
      </p:pic>
      <p:pic>
        <p:nvPicPr>
          <p:cNvPr id="9" name="Picture 8">
            <a:extLst>
              <a:ext uri="{FF2B5EF4-FFF2-40B4-BE49-F238E27FC236}">
                <a16:creationId xmlns:a16="http://schemas.microsoft.com/office/drawing/2014/main" id="{AB0A906B-5FBD-4D73-B730-E95F6DA11480}"/>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6515696" y="1524557"/>
            <a:ext cx="2399704" cy="2189730"/>
          </a:xfrm>
          <a:prstGeom prst="rect">
            <a:avLst/>
          </a:prstGeom>
        </p:spPr>
      </p:pic>
      <p:pic>
        <p:nvPicPr>
          <p:cNvPr id="11" name="Picture 10">
            <a:extLst>
              <a:ext uri="{FF2B5EF4-FFF2-40B4-BE49-F238E27FC236}">
                <a16:creationId xmlns:a16="http://schemas.microsoft.com/office/drawing/2014/main" id="{E6B1B2B6-71A4-49CC-80F2-8EF91DDBBDE0}"/>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5054600" y="3794522"/>
            <a:ext cx="3120985" cy="2340739"/>
          </a:xfrm>
          <a:prstGeom prst="rect">
            <a:avLst/>
          </a:prstGeom>
        </p:spPr>
      </p:pic>
    </p:spTree>
    <p:extLst>
      <p:ext uri="{BB962C8B-B14F-4D97-AF65-F5344CB8AC3E}">
        <p14:creationId xmlns:p14="http://schemas.microsoft.com/office/powerpoint/2010/main" val="411058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New CMS Regulations</a:t>
            </a:r>
          </a:p>
          <a:p>
            <a:pPr lvl="1"/>
            <a:r>
              <a:rPr lang="en-US" sz="2800" dirty="0">
                <a:solidFill>
                  <a:srgbClr val="005694"/>
                </a:solidFill>
                <a:latin typeface="Arial" panose="020B0604020202020204" pitchFamily="34" charset="0"/>
                <a:cs typeface="Arial" panose="020B0604020202020204" pitchFamily="34" charset="0"/>
              </a:rPr>
              <a:t>Person-Centered Plan</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7" name="TextBox 6"/>
          <p:cNvSpPr txBox="1"/>
          <p:nvPr/>
        </p:nvSpPr>
        <p:spPr>
          <a:xfrm>
            <a:off x="426028" y="1412134"/>
            <a:ext cx="8305799" cy="4939814"/>
          </a:xfrm>
          <a:prstGeom prst="rect">
            <a:avLst/>
          </a:prstGeom>
          <a:noFill/>
        </p:spPr>
        <p:txBody>
          <a:bodyPr wrap="square" rtlCol="0">
            <a:spAutoFit/>
          </a:bodyPr>
          <a:lstStyle/>
          <a:p>
            <a:pPr marL="457200" indent="-457200">
              <a:buFont typeface="Arial" panose="020B0604020202020204" pitchFamily="34" charset="0"/>
              <a:buChar char="•"/>
            </a:pPr>
            <a:r>
              <a:rPr lang="en-US" sz="2500" dirty="0">
                <a:solidFill>
                  <a:srgbClr val="005694"/>
                </a:solidFill>
                <a:latin typeface="Arial" panose="020B0604020202020204" pitchFamily="34" charset="0"/>
                <a:cs typeface="Arial" panose="020B0604020202020204" pitchFamily="34" charset="0"/>
              </a:rPr>
              <a:t>You get to run your own staffing (ISP </a:t>
            </a:r>
            <a:r>
              <a:rPr lang="en-US" sz="2500" dirty="0" err="1">
                <a:solidFill>
                  <a:srgbClr val="005694"/>
                </a:solidFill>
                <a:latin typeface="Arial" panose="020B0604020202020204" pitchFamily="34" charset="0"/>
                <a:cs typeface="Arial" panose="020B0604020202020204" pitchFamily="34" charset="0"/>
              </a:rPr>
              <a:t>meeiting</a:t>
            </a:r>
            <a:r>
              <a:rPr lang="en-US" sz="2500" dirty="0">
                <a:solidFill>
                  <a:srgbClr val="005694"/>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500" dirty="0">
                <a:solidFill>
                  <a:srgbClr val="005694"/>
                </a:solidFill>
                <a:latin typeface="Arial" panose="020B0604020202020204" pitchFamily="34" charset="0"/>
                <a:cs typeface="Arial" panose="020B0604020202020204" pitchFamily="34" charset="0"/>
              </a:rPr>
              <a:t>You can invite who you want!</a:t>
            </a:r>
          </a:p>
          <a:p>
            <a:pPr marL="457200" indent="-457200">
              <a:buFont typeface="Arial" panose="020B0604020202020204" pitchFamily="34" charset="0"/>
              <a:buChar char="•"/>
            </a:pPr>
            <a:r>
              <a:rPr lang="en-US" sz="2500" dirty="0">
                <a:solidFill>
                  <a:srgbClr val="005694"/>
                </a:solidFill>
                <a:latin typeface="Arial" panose="020B0604020202020204" pitchFamily="34" charset="0"/>
                <a:cs typeface="Arial" panose="020B0604020202020204" pitchFamily="34" charset="0"/>
              </a:rPr>
              <a:t>You choose your goals </a:t>
            </a:r>
          </a:p>
          <a:p>
            <a:pPr marL="457200" indent="-457200">
              <a:buFont typeface="Arial" panose="020B0604020202020204" pitchFamily="34" charset="0"/>
              <a:buChar char="•"/>
            </a:pPr>
            <a:r>
              <a:rPr lang="en-US" sz="2500" dirty="0">
                <a:solidFill>
                  <a:srgbClr val="005694"/>
                </a:solidFill>
                <a:latin typeface="Arial" panose="020B0604020202020204" pitchFamily="34" charset="0"/>
                <a:cs typeface="Arial" panose="020B0604020202020204" pitchFamily="34" charset="0"/>
              </a:rPr>
              <a:t>One of the great things about the new rule is that the person-centered plan must be in a format that you can understand! </a:t>
            </a:r>
          </a:p>
          <a:p>
            <a:pPr marL="457200" indent="-457200">
              <a:buFont typeface="Arial" panose="020B0604020202020204" pitchFamily="34" charset="0"/>
              <a:buChar char="•"/>
            </a:pPr>
            <a:r>
              <a:rPr lang="en-US" sz="2500" dirty="0">
                <a:solidFill>
                  <a:srgbClr val="005694"/>
                </a:solidFill>
                <a:latin typeface="Arial" panose="020B0604020202020204" pitchFamily="34" charset="0"/>
                <a:cs typeface="Arial" panose="020B0604020202020204" pitchFamily="34" charset="0"/>
              </a:rPr>
              <a:t>You can have pictures </a:t>
            </a:r>
          </a:p>
          <a:p>
            <a:pPr marL="457200" indent="-457200">
              <a:buFont typeface="Arial" panose="020B0604020202020204" pitchFamily="34" charset="0"/>
              <a:buChar char="•"/>
            </a:pPr>
            <a:r>
              <a:rPr lang="en-US" sz="2500" dirty="0">
                <a:solidFill>
                  <a:srgbClr val="005694"/>
                </a:solidFill>
                <a:latin typeface="Arial" panose="020B0604020202020204" pitchFamily="34" charset="0"/>
                <a:cs typeface="Arial" panose="020B0604020202020204" pitchFamily="34" charset="0"/>
              </a:rPr>
              <a:t>or </a:t>
            </a:r>
          </a:p>
          <a:p>
            <a:pPr marL="457200" indent="-457200">
              <a:buFont typeface="Arial" panose="020B0604020202020204" pitchFamily="34" charset="0"/>
              <a:buChar char="•"/>
            </a:pPr>
            <a:r>
              <a:rPr lang="en-US" sz="2500" dirty="0">
                <a:solidFill>
                  <a:srgbClr val="005694"/>
                </a:solidFill>
                <a:latin typeface="Arial" panose="020B0604020202020204" pitchFamily="34" charset="0"/>
                <a:cs typeface="Arial" panose="020B0604020202020204" pitchFamily="34" charset="0"/>
              </a:rPr>
              <a:t>videos, </a:t>
            </a:r>
          </a:p>
          <a:p>
            <a:pPr marL="457200" indent="-457200">
              <a:buFont typeface="Arial" panose="020B0604020202020204" pitchFamily="34" charset="0"/>
              <a:buChar char="•"/>
            </a:pPr>
            <a:endParaRPr lang="en-US" sz="2500" dirty="0">
              <a:solidFill>
                <a:srgbClr val="00569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500" dirty="0">
              <a:solidFill>
                <a:srgbClr val="00569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dirty="0">
                <a:solidFill>
                  <a:srgbClr val="005694"/>
                </a:solidFill>
                <a:latin typeface="Arial" panose="020B0604020202020204" pitchFamily="34" charset="0"/>
                <a:cs typeface="Arial" panose="020B0604020202020204" pitchFamily="34" charset="0"/>
              </a:rPr>
              <a:t>this is all about you!</a:t>
            </a:r>
          </a:p>
        </p:txBody>
      </p:sp>
      <p:pic>
        <p:nvPicPr>
          <p:cNvPr id="5" name="Picture 4">
            <a:extLst>
              <a:ext uri="{FF2B5EF4-FFF2-40B4-BE49-F238E27FC236}">
                <a16:creationId xmlns:a16="http://schemas.microsoft.com/office/drawing/2014/main" id="{FD65C96D-1328-40F7-94F5-35984E566B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3368" y="3572719"/>
            <a:ext cx="1753040" cy="1256345"/>
          </a:xfrm>
          <a:prstGeom prst="rect">
            <a:avLst/>
          </a:prstGeom>
        </p:spPr>
      </p:pic>
      <p:pic>
        <p:nvPicPr>
          <p:cNvPr id="8" name="Picture 7">
            <a:extLst>
              <a:ext uri="{FF2B5EF4-FFF2-40B4-BE49-F238E27FC236}">
                <a16:creationId xmlns:a16="http://schemas.microsoft.com/office/drawing/2014/main" id="{E957AD8F-1D92-4D8B-9906-9E81FDC7C2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4600" y="4200892"/>
            <a:ext cx="1413350" cy="1310062"/>
          </a:xfrm>
          <a:prstGeom prst="rect">
            <a:avLst/>
          </a:prstGeom>
        </p:spPr>
      </p:pic>
    </p:spTree>
    <p:extLst>
      <p:ext uri="{BB962C8B-B14F-4D97-AF65-F5344CB8AC3E}">
        <p14:creationId xmlns:p14="http://schemas.microsoft.com/office/powerpoint/2010/main" val="34769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569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9065" y="2971800"/>
            <a:ext cx="5436265" cy="4038600"/>
          </a:xfrm>
          <a:prstGeom prst="rect">
            <a:avLst/>
          </a:prstGeom>
        </p:spPr>
      </p:pic>
      <p:sp>
        <p:nvSpPr>
          <p:cNvPr id="3" name="Rectangle 2"/>
          <p:cNvSpPr/>
          <p:nvPr/>
        </p:nvSpPr>
        <p:spPr>
          <a:xfrm>
            <a:off x="4267200" y="2403958"/>
            <a:ext cx="4343400" cy="46064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endParaRPr lang="en-US" sz="2400" b="1" dirty="0">
              <a:solidFill>
                <a:srgbClr val="005694"/>
              </a:solidFill>
            </a:endParaRPr>
          </a:p>
          <a:p>
            <a:pPr lvl="1"/>
            <a:r>
              <a:rPr lang="en-US" sz="4400" b="1" dirty="0">
                <a:solidFill>
                  <a:srgbClr val="005694"/>
                </a:solidFill>
              </a:rPr>
              <a:t>What the </a:t>
            </a:r>
            <a:br>
              <a:rPr lang="en-US" sz="4400" b="1" dirty="0">
                <a:solidFill>
                  <a:srgbClr val="005694"/>
                </a:solidFill>
              </a:rPr>
            </a:br>
            <a:r>
              <a:rPr lang="en-US" sz="4400" b="1" dirty="0">
                <a:solidFill>
                  <a:srgbClr val="005694"/>
                </a:solidFill>
              </a:rPr>
              <a:t>rules mean </a:t>
            </a:r>
            <a:br>
              <a:rPr lang="en-US" sz="4400" b="1" dirty="0">
                <a:solidFill>
                  <a:srgbClr val="005694"/>
                </a:solidFill>
              </a:rPr>
            </a:br>
            <a:r>
              <a:rPr lang="en-US" sz="4400" b="1" dirty="0">
                <a:solidFill>
                  <a:srgbClr val="005694"/>
                </a:solidFill>
              </a:rPr>
              <a:t>for you during the day.</a:t>
            </a:r>
            <a:endParaRPr lang="en-US" sz="4400" dirty="0">
              <a:solidFill>
                <a:srgbClr val="005694"/>
              </a:solidFill>
            </a:endParaRPr>
          </a:p>
        </p:txBody>
      </p:sp>
      <p:sp>
        <p:nvSpPr>
          <p:cNvPr id="8" name="Rectangle 7"/>
          <p:cNvSpPr/>
          <p:nvPr/>
        </p:nvSpPr>
        <p:spPr>
          <a:xfrm>
            <a:off x="-381000" y="533400"/>
            <a:ext cx="9938657" cy="1947503"/>
          </a:xfrm>
          <a:prstGeom prst="rect">
            <a:avLst/>
          </a:prstGeom>
          <a:solidFill>
            <a:schemeClr val="bg1"/>
          </a:solid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348342" y="541911"/>
            <a:ext cx="8479972" cy="1754326"/>
          </a:xfrm>
          <a:prstGeom prst="rect">
            <a:avLst/>
          </a:prstGeom>
          <a:noFill/>
        </p:spPr>
        <p:txBody>
          <a:bodyPr wrap="square" rtlCol="0">
            <a:spAutoFit/>
          </a:bodyPr>
          <a:lstStyle/>
          <a:p>
            <a:pPr algn="ctr"/>
            <a:r>
              <a:rPr lang="en-US" sz="6000" b="1" dirty="0">
                <a:solidFill>
                  <a:srgbClr val="005694"/>
                </a:solidFill>
                <a:latin typeface="Arial" panose="020B0604020202020204" pitchFamily="34" charset="0"/>
                <a:cs typeface="Arial" panose="020B0604020202020204" pitchFamily="34" charset="0"/>
              </a:rPr>
              <a:t>The New Rules</a:t>
            </a:r>
          </a:p>
          <a:p>
            <a:pPr algn="ctr"/>
            <a:r>
              <a:rPr lang="en-US" sz="4800" dirty="0">
                <a:solidFill>
                  <a:srgbClr val="005694"/>
                </a:solidFill>
                <a:latin typeface="Arial" panose="020B0604020202020204" pitchFamily="34" charset="0"/>
                <a:cs typeface="Arial" panose="020B0604020202020204" pitchFamily="34" charset="0"/>
              </a:rPr>
              <a:t>For Work And Day</a:t>
            </a:r>
            <a:endParaRPr lang="en-US" sz="4800" dirty="0">
              <a:solidFill>
                <a:srgbClr val="FF89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827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Day Programs and Workshops</a:t>
            </a:r>
          </a:p>
          <a:p>
            <a:pPr lvl="1"/>
            <a:r>
              <a:rPr lang="en-US" sz="2800" dirty="0">
                <a:solidFill>
                  <a:srgbClr val="005694"/>
                </a:solidFill>
                <a:latin typeface="Arial" panose="020B0604020202020204" pitchFamily="34" charset="0"/>
                <a:cs typeface="Arial" panose="020B0604020202020204" pitchFamily="34" charset="0"/>
              </a:rPr>
              <a:t>They have rules too!</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8" name="TextBox 7"/>
          <p:cNvSpPr txBox="1"/>
          <p:nvPr/>
        </p:nvSpPr>
        <p:spPr>
          <a:xfrm>
            <a:off x="426028" y="1412133"/>
            <a:ext cx="8336972" cy="4585871"/>
          </a:xfrm>
          <a:prstGeom prst="rect">
            <a:avLst/>
          </a:prstGeom>
          <a:noFill/>
        </p:spPr>
        <p:txBody>
          <a:bodyPr wrap="square" rtlCol="0">
            <a:spAutoFit/>
          </a:bodyPr>
          <a:lstStyle/>
          <a:p>
            <a:r>
              <a:rPr lang="en-US" sz="3200" dirty="0">
                <a:solidFill>
                  <a:srgbClr val="005694"/>
                </a:solidFill>
                <a:latin typeface="Arial" panose="020B0604020202020204" pitchFamily="34" charset="0"/>
                <a:cs typeface="Arial" panose="020B0604020202020204" pitchFamily="34" charset="0"/>
              </a:rPr>
              <a:t>Many of the same requirements apply to where you work or what you do during the day:</a:t>
            </a:r>
          </a:p>
          <a:p>
            <a:pPr marL="914400" lvl="1" indent="-457200">
              <a:buFont typeface="Arial" panose="020B0604020202020204" pitchFamily="34" charset="0"/>
              <a:buChar char="•"/>
            </a:pPr>
            <a:r>
              <a:rPr lang="en-US" sz="2800" dirty="0">
                <a:solidFill>
                  <a:srgbClr val="005694"/>
                </a:solidFill>
                <a:latin typeface="Arial" panose="020B0604020202020204" pitchFamily="34" charset="0"/>
                <a:cs typeface="Arial" panose="020B0604020202020204" pitchFamily="34" charset="0"/>
              </a:rPr>
              <a:t>Your day program needs to offer you a chance to do things outside of the day program building. </a:t>
            </a:r>
          </a:p>
          <a:p>
            <a:pPr lvl="1"/>
            <a:r>
              <a:rPr lang="en-US" sz="2800" dirty="0">
                <a:solidFill>
                  <a:srgbClr val="005694"/>
                </a:solidFill>
                <a:latin typeface="Arial" panose="020B0604020202020204" pitchFamily="34" charset="0"/>
                <a:cs typeface="Arial" panose="020B0604020202020204" pitchFamily="34" charset="0"/>
              </a:rPr>
              <a:t>Like:</a:t>
            </a:r>
          </a:p>
          <a:p>
            <a:pPr lvl="1"/>
            <a:r>
              <a:rPr lang="en-US" sz="2800" dirty="0">
                <a:solidFill>
                  <a:srgbClr val="005694"/>
                </a:solidFill>
                <a:latin typeface="Arial" panose="020B0604020202020204" pitchFamily="34" charset="0"/>
                <a:cs typeface="Arial" panose="020B0604020202020204" pitchFamily="34" charset="0"/>
              </a:rPr>
              <a:t>Shopping</a:t>
            </a:r>
          </a:p>
          <a:p>
            <a:pPr lvl="1"/>
            <a:r>
              <a:rPr lang="en-US" sz="2800" dirty="0">
                <a:solidFill>
                  <a:srgbClr val="005694"/>
                </a:solidFill>
                <a:latin typeface="Arial" panose="020B0604020202020204" pitchFamily="34" charset="0"/>
                <a:cs typeface="Arial" panose="020B0604020202020204" pitchFamily="34" charset="0"/>
              </a:rPr>
              <a:t>Work</a:t>
            </a:r>
          </a:p>
          <a:p>
            <a:pPr lvl="1"/>
            <a:r>
              <a:rPr lang="en-US" sz="2800" dirty="0">
                <a:solidFill>
                  <a:srgbClr val="005694"/>
                </a:solidFill>
                <a:latin typeface="Arial" panose="020B0604020202020204" pitchFamily="34" charset="0"/>
                <a:cs typeface="Arial" panose="020B0604020202020204" pitchFamily="34" charset="0"/>
              </a:rPr>
              <a:t>Hobbies</a:t>
            </a:r>
          </a:p>
        </p:txBody>
      </p:sp>
    </p:spTree>
    <p:extLst>
      <p:ext uri="{BB962C8B-B14F-4D97-AF65-F5344CB8AC3E}">
        <p14:creationId xmlns:p14="http://schemas.microsoft.com/office/powerpoint/2010/main" val="427255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Day Programs and Workshops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They have rules too!</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 - A.C.T     </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advocates creating transformation    </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wwww.c-q-l.org</a:t>
            </a:r>
            <a:r>
              <a:rPr kumimoji="0" lang="en-US" sz="1600" b="0" i="0" u="none" strike="noStrike" kern="1200" cap="none" spc="0" normalizeH="0" baseline="0" noProof="0" dirty="0">
                <a:ln>
                  <a:noFill/>
                </a:ln>
                <a:solidFill>
                  <a:srgbClr val="FF895A"/>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HCBS-ACT</a:t>
            </a:r>
          </a:p>
        </p:txBody>
      </p:sp>
      <p:sp>
        <p:nvSpPr>
          <p:cNvPr id="8" name="TextBox 7"/>
          <p:cNvSpPr txBox="1"/>
          <p:nvPr/>
        </p:nvSpPr>
        <p:spPr>
          <a:xfrm>
            <a:off x="426028" y="1412133"/>
            <a:ext cx="8336972"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Many of the same requirements apply to where you work or what you do during the day:</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Your day program needs to offer you a chance to do things outside of the day program building.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Like: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Shopping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Work</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5694"/>
                </a:solidFill>
                <a:effectLst/>
                <a:uLnTx/>
                <a:uFillTx/>
                <a:latin typeface="Arial" panose="020B0604020202020204" pitchFamily="34" charset="0"/>
                <a:ea typeface="+mn-ea"/>
                <a:cs typeface="Arial" panose="020B0604020202020204" pitchFamily="34" charset="0"/>
              </a:rPr>
              <a:t>Hobbies</a:t>
            </a:r>
          </a:p>
        </p:txBody>
      </p:sp>
    </p:spTree>
    <p:extLst>
      <p:ext uri="{BB962C8B-B14F-4D97-AF65-F5344CB8AC3E}">
        <p14:creationId xmlns:p14="http://schemas.microsoft.com/office/powerpoint/2010/main" val="31538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Day Programs and Workshops</a:t>
            </a:r>
          </a:p>
          <a:p>
            <a:pPr lvl="1"/>
            <a:r>
              <a:rPr lang="en-US" sz="2800" dirty="0">
                <a:solidFill>
                  <a:srgbClr val="005694"/>
                </a:solidFill>
                <a:latin typeface="Arial" panose="020B0604020202020204" pitchFamily="34" charset="0"/>
                <a:cs typeface="Arial" panose="020B0604020202020204" pitchFamily="34" charset="0"/>
              </a:rPr>
              <a:t>Lots to think about</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8" name="TextBox 7"/>
          <p:cNvSpPr txBox="1"/>
          <p:nvPr/>
        </p:nvSpPr>
        <p:spPr>
          <a:xfrm>
            <a:off x="610466" y="944672"/>
            <a:ext cx="8305799" cy="5262979"/>
          </a:xfrm>
          <a:prstGeom prst="rect">
            <a:avLst/>
          </a:prstGeom>
          <a:noFill/>
        </p:spPr>
        <p:txBody>
          <a:bodyPr wrap="square" rtlCol="0">
            <a:spAutoFit/>
          </a:bodyPr>
          <a:lstStyle/>
          <a:p>
            <a:pPr marL="457200" indent="-457200">
              <a:buFont typeface="Arial" panose="020B0604020202020204" pitchFamily="34" charset="0"/>
              <a:buChar char="•"/>
            </a:pPr>
            <a:endParaRPr lang="en-US" sz="2800" dirty="0">
              <a:solidFill>
                <a:srgbClr val="00569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5694"/>
                </a:solidFill>
                <a:latin typeface="Arial" panose="020B0604020202020204" pitchFamily="34" charset="0"/>
                <a:cs typeface="Arial" panose="020B0604020202020204" pitchFamily="34" charset="0"/>
              </a:rPr>
              <a:t>Is there a “Staff Bathroom”?</a:t>
            </a:r>
          </a:p>
          <a:p>
            <a:pPr marL="457200" indent="-457200">
              <a:buFont typeface="Arial" panose="020B0604020202020204" pitchFamily="34" charset="0"/>
              <a:buChar char="•"/>
            </a:pPr>
            <a:r>
              <a:rPr lang="en-US" sz="2800" dirty="0">
                <a:solidFill>
                  <a:srgbClr val="005694"/>
                </a:solidFill>
                <a:latin typeface="Arial" panose="020B0604020202020204" pitchFamily="34" charset="0"/>
                <a:cs typeface="Arial" panose="020B0604020202020204" pitchFamily="34" charset="0"/>
              </a:rPr>
              <a:t>Do you have a secure place (like a locker)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to put your stuff?</a:t>
            </a:r>
          </a:p>
          <a:p>
            <a:pPr marL="457200" indent="-457200">
              <a:buFont typeface="Arial" panose="020B0604020202020204" pitchFamily="34" charset="0"/>
              <a:buChar char="•"/>
            </a:pPr>
            <a:endParaRPr lang="en-US" sz="2800" dirty="0">
              <a:solidFill>
                <a:srgbClr val="00569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5694"/>
                </a:solidFill>
                <a:latin typeface="Arial" panose="020B0604020202020204" pitchFamily="34" charset="0"/>
                <a:cs typeface="Arial" panose="020B0604020202020204" pitchFamily="34" charset="0"/>
              </a:rPr>
              <a:t>Are there rules that keep you from being able to </a:t>
            </a:r>
          </a:p>
          <a:p>
            <a:r>
              <a:rPr lang="en-US" sz="2800" dirty="0">
                <a:solidFill>
                  <a:srgbClr val="005694"/>
                </a:solidFill>
                <a:latin typeface="Arial" panose="020B0604020202020204" pitchFamily="34" charset="0"/>
                <a:cs typeface="Arial" panose="020B0604020202020204" pitchFamily="34" charset="0"/>
              </a:rPr>
              <a:t>     open doors, go to certain rooms or places, or </a:t>
            </a:r>
          </a:p>
          <a:p>
            <a:r>
              <a:rPr lang="en-US" sz="2800" dirty="0">
                <a:solidFill>
                  <a:srgbClr val="005694"/>
                </a:solidFill>
                <a:latin typeface="Arial" panose="020B0604020202020204" pitchFamily="34" charset="0"/>
                <a:cs typeface="Arial" panose="020B0604020202020204" pitchFamily="34" charset="0"/>
              </a:rPr>
              <a:t>     outside if you want.</a:t>
            </a:r>
          </a:p>
          <a:p>
            <a:pPr marL="457200" indent="-457200">
              <a:buFont typeface="Arial" panose="020B0604020202020204" pitchFamily="34" charset="0"/>
              <a:buChar char="•"/>
            </a:pPr>
            <a:endParaRPr lang="en-US" sz="2800" dirty="0">
              <a:solidFill>
                <a:srgbClr val="00569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solidFill>
                <a:srgbClr val="00569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5694"/>
                </a:solidFill>
                <a:latin typeface="Arial" panose="020B0604020202020204" pitchFamily="34" charset="0"/>
                <a:cs typeface="Arial" panose="020B0604020202020204" pitchFamily="34" charset="0"/>
              </a:rPr>
              <a:t>Are there locks or gates  to keep you from going certain places in the building.?</a:t>
            </a:r>
          </a:p>
        </p:txBody>
      </p:sp>
      <p:pic>
        <p:nvPicPr>
          <p:cNvPr id="5" name="Picture 4">
            <a:extLst>
              <a:ext uri="{FF2B5EF4-FFF2-40B4-BE49-F238E27FC236}">
                <a16:creationId xmlns:a16="http://schemas.microsoft.com/office/drawing/2014/main" id="{92CD2671-F068-4F49-8F7A-6CBC0F55AB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7600" y="3886200"/>
            <a:ext cx="1011238" cy="1311876"/>
          </a:xfrm>
          <a:prstGeom prst="rect">
            <a:avLst/>
          </a:prstGeom>
        </p:spPr>
      </p:pic>
    </p:spTree>
    <p:extLst>
      <p:ext uri="{BB962C8B-B14F-4D97-AF65-F5344CB8AC3E}">
        <p14:creationId xmlns:p14="http://schemas.microsoft.com/office/powerpoint/2010/main" val="53990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fade">
                                      <p:cBhvr>
                                        <p:cTn id="3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5694"/>
        </a:solidFill>
        <a:effectLst/>
      </p:bgPr>
    </p:bg>
    <p:spTree>
      <p:nvGrpSpPr>
        <p:cNvPr id="1" name=""/>
        <p:cNvGrpSpPr/>
        <p:nvPr/>
      </p:nvGrpSpPr>
      <p:grpSpPr>
        <a:xfrm>
          <a:off x="0" y="0"/>
          <a:ext cx="0" cy="0"/>
          <a:chOff x="0" y="0"/>
          <a:chExt cx="0" cy="0"/>
        </a:xfrm>
      </p:grpSpPr>
      <p:sp>
        <p:nvSpPr>
          <p:cNvPr id="6" name="Rectangle 5"/>
          <p:cNvSpPr/>
          <p:nvPr/>
        </p:nvSpPr>
        <p:spPr>
          <a:xfrm>
            <a:off x="1904999" y="3971509"/>
            <a:ext cx="7547411" cy="1324392"/>
          </a:xfrm>
          <a:prstGeom prst="rect">
            <a:avLst/>
          </a:prstGeom>
          <a:solidFill>
            <a:schemeClr val="bg1"/>
          </a:solid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p:cNvSpPr txBox="1"/>
          <p:nvPr/>
        </p:nvSpPr>
        <p:spPr>
          <a:xfrm>
            <a:off x="3657600" y="3887450"/>
            <a:ext cx="5257800" cy="1446550"/>
          </a:xfrm>
          <a:prstGeom prst="rect">
            <a:avLst/>
          </a:prstGeom>
          <a:noFill/>
        </p:spPr>
        <p:txBody>
          <a:bodyPr wrap="square" rtlCol="0">
            <a:spAutoFit/>
          </a:bodyPr>
          <a:lstStyle/>
          <a:p>
            <a:r>
              <a:rPr lang="en-US" sz="8800" b="1" dirty="0">
                <a:solidFill>
                  <a:srgbClr val="005694"/>
                </a:solidFill>
                <a:latin typeface="Arial" panose="020B0604020202020204" pitchFamily="34" charset="0"/>
                <a:cs typeface="Arial" panose="020B0604020202020204" pitchFamily="34" charset="0"/>
              </a:rPr>
              <a:t>CHOICE!</a:t>
            </a:r>
            <a:endParaRPr lang="en-US" sz="4800" b="1" dirty="0">
              <a:solidFill>
                <a:srgbClr val="005694"/>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00" y="914400"/>
            <a:ext cx="3581400" cy="5143500"/>
          </a:xfrm>
          <a:prstGeom prst="rect">
            <a:avLst/>
          </a:prstGeom>
        </p:spPr>
      </p:pic>
      <p:sp>
        <p:nvSpPr>
          <p:cNvPr id="3" name="TextBox 2"/>
          <p:cNvSpPr txBox="1"/>
          <p:nvPr/>
        </p:nvSpPr>
        <p:spPr>
          <a:xfrm>
            <a:off x="3657600" y="533400"/>
            <a:ext cx="5007428" cy="3339376"/>
          </a:xfrm>
          <a:prstGeom prst="rect">
            <a:avLst/>
          </a:prstGeom>
          <a:noFill/>
        </p:spPr>
        <p:txBody>
          <a:bodyPr wrap="square" rtlCol="0">
            <a:spAutoFit/>
          </a:bodyPr>
          <a:lstStyle/>
          <a:p>
            <a:r>
              <a:rPr lang="en-US" sz="16600" b="1" dirty="0">
                <a:solidFill>
                  <a:schemeClr val="bg1"/>
                </a:solidFill>
              </a:rPr>
              <a:t>HCBS</a:t>
            </a:r>
          </a:p>
          <a:p>
            <a:pPr>
              <a:lnSpc>
                <a:spcPct val="75000"/>
              </a:lnSpc>
            </a:pPr>
            <a:r>
              <a:rPr lang="en-US" sz="6000" b="1" dirty="0">
                <a:solidFill>
                  <a:srgbClr val="FF895A"/>
                </a:solidFill>
              </a:rPr>
              <a:t> it’s all about…</a:t>
            </a:r>
          </a:p>
        </p:txBody>
      </p:sp>
    </p:spTree>
    <p:extLst>
      <p:ext uri="{BB962C8B-B14F-4D97-AF65-F5344CB8AC3E}">
        <p14:creationId xmlns:p14="http://schemas.microsoft.com/office/powerpoint/2010/main" val="377764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915196"/>
            <a:ext cx="9143999" cy="2552404"/>
          </a:xfrm>
          <a:prstGeom prst="rect">
            <a:avLst/>
          </a:prstGeom>
        </p:spPr>
      </p:pic>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By any other name!</a:t>
            </a:r>
          </a:p>
          <a:p>
            <a:pPr lvl="1"/>
            <a:r>
              <a:rPr lang="en-US" sz="2800" dirty="0">
                <a:solidFill>
                  <a:srgbClr val="005694"/>
                </a:solidFill>
                <a:latin typeface="Arial" panose="020B0604020202020204" pitchFamily="34" charset="0"/>
                <a:cs typeface="Arial" panose="020B0604020202020204" pitchFamily="34" charset="0"/>
              </a:rPr>
              <a:t>POCS</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5" name="TextBox 4"/>
          <p:cNvSpPr txBox="1"/>
          <p:nvPr/>
        </p:nvSpPr>
        <p:spPr>
          <a:xfrm>
            <a:off x="4419600" y="1632465"/>
            <a:ext cx="4648200" cy="954107"/>
          </a:xfrm>
          <a:prstGeom prst="rect">
            <a:avLst/>
          </a:prstGeom>
          <a:noFill/>
        </p:spPr>
        <p:txBody>
          <a:bodyPr wrap="square" rtlCol="0">
            <a:spAutoFit/>
          </a:bodyPr>
          <a:lstStyle/>
          <a:p>
            <a:r>
              <a:rPr lang="en-US" sz="2800" dirty="0">
                <a:solidFill>
                  <a:srgbClr val="005694"/>
                </a:solidFill>
                <a:latin typeface="Arial" panose="020B0604020202020204" pitchFamily="34" charset="0"/>
                <a:cs typeface="Arial" panose="020B0604020202020204" pitchFamily="34" charset="0"/>
              </a:rPr>
              <a:t>Provider-Owned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or Controlled Setting</a:t>
            </a:r>
          </a:p>
        </p:txBody>
      </p:sp>
      <p:sp>
        <p:nvSpPr>
          <p:cNvPr id="6" name="TextBox 5"/>
          <p:cNvSpPr txBox="1"/>
          <p:nvPr/>
        </p:nvSpPr>
        <p:spPr>
          <a:xfrm>
            <a:off x="1105699" y="1447800"/>
            <a:ext cx="3290455" cy="1323439"/>
          </a:xfrm>
          <a:prstGeom prst="rect">
            <a:avLst/>
          </a:prstGeom>
          <a:noFill/>
        </p:spPr>
        <p:txBody>
          <a:bodyPr wrap="square" rtlCol="0">
            <a:spAutoFit/>
          </a:bodyPr>
          <a:lstStyle/>
          <a:p>
            <a:r>
              <a:rPr lang="en-US" sz="8000" b="1" dirty="0">
                <a:solidFill>
                  <a:srgbClr val="005694"/>
                </a:solidFill>
              </a:rPr>
              <a:t>POCS </a:t>
            </a:r>
            <a:r>
              <a:rPr lang="en-US" sz="8000" b="1" dirty="0">
                <a:solidFill>
                  <a:srgbClr val="FF895A"/>
                </a:solidFill>
              </a:rPr>
              <a:t>=</a:t>
            </a:r>
          </a:p>
        </p:txBody>
      </p:sp>
      <p:sp>
        <p:nvSpPr>
          <p:cNvPr id="7" name="TextBox 6"/>
          <p:cNvSpPr txBox="1"/>
          <p:nvPr/>
        </p:nvSpPr>
        <p:spPr>
          <a:xfrm>
            <a:off x="1" y="3190635"/>
            <a:ext cx="9143998" cy="1305165"/>
          </a:xfrm>
          <a:prstGeom prst="rect">
            <a:avLst/>
          </a:prstGeom>
          <a:noFill/>
        </p:spPr>
        <p:txBody>
          <a:bodyPr wrap="square" rtlCol="0">
            <a:spAutoFit/>
          </a:bodyPr>
          <a:lstStyle/>
          <a:p>
            <a:pPr algn="ctr">
              <a:lnSpc>
                <a:spcPct val="150000"/>
              </a:lnSpc>
            </a:pPr>
            <a:r>
              <a:rPr lang="en-US" sz="2800" dirty="0">
                <a:solidFill>
                  <a:srgbClr val="005694"/>
                </a:solidFill>
                <a:latin typeface="Arial" panose="020B0604020202020204" pitchFamily="34" charset="0"/>
                <a:cs typeface="Arial" panose="020B0604020202020204" pitchFamily="34" charset="0"/>
              </a:rPr>
              <a:t>CMS calls a CILA a</a:t>
            </a:r>
          </a:p>
          <a:p>
            <a:pPr algn="ctr">
              <a:lnSpc>
                <a:spcPct val="150000"/>
              </a:lnSpc>
            </a:pPr>
            <a:r>
              <a:rPr lang="en-US" sz="2800" dirty="0">
                <a:solidFill>
                  <a:srgbClr val="005694"/>
                </a:solidFill>
                <a:latin typeface="Arial" panose="020B0604020202020204" pitchFamily="34" charset="0"/>
                <a:cs typeface="Arial" panose="020B0604020202020204" pitchFamily="34" charset="0"/>
              </a:rPr>
              <a:t>“Provider Owned or Controlled Setting”</a:t>
            </a:r>
          </a:p>
        </p:txBody>
      </p:sp>
    </p:spTree>
    <p:extLst>
      <p:ext uri="{BB962C8B-B14F-4D97-AF65-F5344CB8AC3E}">
        <p14:creationId xmlns:p14="http://schemas.microsoft.com/office/powerpoint/2010/main" val="411473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0" y="2667000"/>
            <a:ext cx="3048000" cy="3809999"/>
          </a:xfrm>
          <a:prstGeom prst="rect">
            <a:avLst/>
          </a:prstGeom>
        </p:spPr>
      </p:pic>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New CMS Rules for Providers</a:t>
            </a:r>
          </a:p>
          <a:p>
            <a:pPr lvl="1"/>
            <a:r>
              <a:rPr lang="en-US" sz="2800" dirty="0">
                <a:solidFill>
                  <a:srgbClr val="005694"/>
                </a:solidFill>
                <a:latin typeface="Arial" panose="020B0604020202020204" pitchFamily="34" charset="0"/>
                <a:cs typeface="Arial" panose="020B0604020202020204" pitchFamily="34" charset="0"/>
              </a:rPr>
              <a:t>#1 - Your Lease</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7" name="TextBox 6"/>
          <p:cNvSpPr txBox="1"/>
          <p:nvPr/>
        </p:nvSpPr>
        <p:spPr>
          <a:xfrm>
            <a:off x="381001" y="1676400"/>
            <a:ext cx="8229600" cy="3539430"/>
          </a:xfrm>
          <a:prstGeom prst="rect">
            <a:avLst/>
          </a:prstGeom>
          <a:noFill/>
        </p:spPr>
        <p:txBody>
          <a:bodyPr wrap="square" rtlCol="0">
            <a:spAutoFit/>
          </a:bodyPr>
          <a:lstStyle/>
          <a:p>
            <a:r>
              <a:rPr lang="en-US" sz="2800" dirty="0">
                <a:solidFill>
                  <a:srgbClr val="005694"/>
                </a:solidFill>
                <a:latin typeface="Arial" panose="020B0604020202020204" pitchFamily="34" charset="0"/>
                <a:cs typeface="Arial" panose="020B0604020202020204" pitchFamily="34" charset="0"/>
              </a:rPr>
              <a:t>There is a legally enforceable agreement </a:t>
            </a:r>
          </a:p>
          <a:p>
            <a:endParaRPr lang="en-US" sz="2800" dirty="0">
              <a:solidFill>
                <a:srgbClr val="005694"/>
              </a:solidFill>
              <a:latin typeface="Arial" panose="020B0604020202020204" pitchFamily="34" charset="0"/>
              <a:cs typeface="Arial" panose="020B0604020202020204" pitchFamily="34" charset="0"/>
            </a:endParaRPr>
          </a:p>
          <a:p>
            <a:r>
              <a:rPr lang="en-US" sz="2800" dirty="0">
                <a:solidFill>
                  <a:srgbClr val="FF895A"/>
                </a:solidFill>
                <a:latin typeface="Arial" panose="020B0604020202020204" pitchFamily="34" charset="0"/>
                <a:cs typeface="Arial" panose="020B0604020202020204" pitchFamily="34" charset="0"/>
              </a:rPr>
              <a:t>- </a:t>
            </a:r>
            <a:r>
              <a:rPr lang="en-US" sz="2800" b="1" dirty="0">
                <a:solidFill>
                  <a:srgbClr val="005694"/>
                </a:solidFill>
                <a:latin typeface="Arial" panose="020B0604020202020204" pitchFamily="34" charset="0"/>
                <a:cs typeface="Arial" panose="020B0604020202020204" pitchFamily="34" charset="0"/>
              </a:rPr>
              <a:t>Sometimes called a LEASE </a:t>
            </a:r>
            <a:r>
              <a:rPr lang="en-US" sz="2800" b="1" dirty="0">
                <a:solidFill>
                  <a:srgbClr val="FF895A"/>
                </a:solidFill>
                <a:latin typeface="Arial" panose="020B0604020202020204" pitchFamily="34" charset="0"/>
                <a:cs typeface="Arial" panose="020B0604020202020204" pitchFamily="34" charset="0"/>
              </a:rPr>
              <a:t>-</a:t>
            </a:r>
            <a:endParaRPr lang="en-US" sz="2800" dirty="0">
              <a:solidFill>
                <a:srgbClr val="005694"/>
              </a:solidFill>
              <a:latin typeface="Arial" panose="020B0604020202020204" pitchFamily="34" charset="0"/>
              <a:cs typeface="Arial" panose="020B0604020202020204" pitchFamily="34" charset="0"/>
            </a:endParaRPr>
          </a:p>
          <a:p>
            <a:endParaRPr lang="en-US" sz="2800" dirty="0">
              <a:solidFill>
                <a:srgbClr val="005694"/>
              </a:solidFill>
              <a:latin typeface="Arial" panose="020B0604020202020204" pitchFamily="34" charset="0"/>
              <a:cs typeface="Arial" panose="020B0604020202020204" pitchFamily="34" charset="0"/>
            </a:endParaRPr>
          </a:p>
          <a:p>
            <a:r>
              <a:rPr lang="en-US" sz="2800" dirty="0">
                <a:solidFill>
                  <a:srgbClr val="005694"/>
                </a:solidFill>
                <a:latin typeface="Arial" panose="020B0604020202020204" pitchFamily="34" charset="0"/>
                <a:cs typeface="Arial" panose="020B0604020202020204" pitchFamily="34" charset="0"/>
              </a:rPr>
              <a:t>…that makes sure you are protected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from having to move out of your home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in the same way that people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without disabilities are protected.</a:t>
            </a:r>
          </a:p>
        </p:txBody>
      </p:sp>
    </p:spTree>
    <p:extLst>
      <p:ext uri="{BB962C8B-B14F-4D97-AF65-F5344CB8AC3E}">
        <p14:creationId xmlns:p14="http://schemas.microsoft.com/office/powerpoint/2010/main" val="31835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289995"/>
            <a:ext cx="9144000" cy="3415605"/>
          </a:xfrm>
          <a:prstGeom prst="rect">
            <a:avLst/>
          </a:prstGeom>
        </p:spPr>
      </p:pic>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New CMS Rules for Providers</a:t>
            </a:r>
          </a:p>
          <a:p>
            <a:pPr lvl="1"/>
            <a:r>
              <a:rPr lang="en-US" sz="2800" dirty="0">
                <a:solidFill>
                  <a:srgbClr val="005694"/>
                </a:solidFill>
                <a:latin typeface="Arial" panose="020B0604020202020204" pitchFamily="34" charset="0"/>
                <a:cs typeface="Arial" panose="020B0604020202020204" pitchFamily="34" charset="0"/>
              </a:rPr>
              <a:t>#2 - Your Privacy</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7" name="TextBox 6"/>
          <p:cNvSpPr txBox="1"/>
          <p:nvPr/>
        </p:nvSpPr>
        <p:spPr>
          <a:xfrm>
            <a:off x="381001" y="1676400"/>
            <a:ext cx="8305799" cy="1384995"/>
          </a:xfrm>
          <a:prstGeom prst="rect">
            <a:avLst/>
          </a:prstGeom>
          <a:noFill/>
        </p:spPr>
        <p:txBody>
          <a:bodyPr wrap="square" rtlCol="0">
            <a:spAutoFit/>
          </a:bodyPr>
          <a:lstStyle/>
          <a:p>
            <a:r>
              <a:rPr lang="en-US" sz="2800" dirty="0">
                <a:solidFill>
                  <a:srgbClr val="005694"/>
                </a:solidFill>
                <a:latin typeface="Arial" panose="020B0604020202020204" pitchFamily="34" charset="0"/>
                <a:cs typeface="Arial" panose="020B0604020202020204" pitchFamily="34" charset="0"/>
              </a:rPr>
              <a:t>You have the right to privacy in your bedroom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if you live with other people or your house/apartment if you live alone.</a:t>
            </a:r>
          </a:p>
        </p:txBody>
      </p:sp>
    </p:spTree>
    <p:extLst>
      <p:ext uri="{BB962C8B-B14F-4D97-AF65-F5344CB8AC3E}">
        <p14:creationId xmlns:p14="http://schemas.microsoft.com/office/powerpoint/2010/main" val="356260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New CMS Rules for Providers</a:t>
            </a:r>
          </a:p>
          <a:p>
            <a:pPr lvl="1"/>
            <a:r>
              <a:rPr lang="en-US" sz="2800" dirty="0">
                <a:solidFill>
                  <a:srgbClr val="005694"/>
                </a:solidFill>
                <a:latin typeface="Arial" panose="020B0604020202020204" pitchFamily="34" charset="0"/>
                <a:cs typeface="Arial" panose="020B0604020202020204" pitchFamily="34" charset="0"/>
              </a:rPr>
              <a:t>#2a. Your Keys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7" name="TextBox 6"/>
          <p:cNvSpPr txBox="1"/>
          <p:nvPr/>
        </p:nvSpPr>
        <p:spPr>
          <a:xfrm>
            <a:off x="381001" y="1676400"/>
            <a:ext cx="8305799" cy="2246769"/>
          </a:xfrm>
          <a:prstGeom prst="rect">
            <a:avLst/>
          </a:prstGeom>
          <a:noFill/>
        </p:spPr>
        <p:txBody>
          <a:bodyPr wrap="square" rtlCol="0">
            <a:spAutoFit/>
          </a:bodyPr>
          <a:lstStyle/>
          <a:p>
            <a:r>
              <a:rPr lang="en-US" sz="2800" dirty="0">
                <a:solidFill>
                  <a:srgbClr val="005694"/>
                </a:solidFill>
                <a:latin typeface="Arial" panose="020B0604020202020204" pitchFamily="34" charset="0"/>
                <a:cs typeface="Arial" panose="020B0604020202020204" pitchFamily="34" charset="0"/>
              </a:rPr>
              <a:t>You can lock the door to your bedroom,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house or apartment. </a:t>
            </a:r>
            <a:br>
              <a:rPr lang="en-US" sz="2800" dirty="0">
                <a:solidFill>
                  <a:srgbClr val="005694"/>
                </a:solidFill>
                <a:latin typeface="Arial" panose="020B0604020202020204" pitchFamily="34" charset="0"/>
                <a:cs typeface="Arial" panose="020B0604020202020204" pitchFamily="34" charset="0"/>
              </a:rPr>
            </a:br>
            <a:endParaRPr lang="en-US" sz="2800" dirty="0">
              <a:solidFill>
                <a:srgbClr val="005694"/>
              </a:solidFill>
              <a:latin typeface="Arial" panose="020B0604020202020204" pitchFamily="34" charset="0"/>
              <a:cs typeface="Arial" panose="020B0604020202020204" pitchFamily="34" charset="0"/>
            </a:endParaRPr>
          </a:p>
          <a:p>
            <a:r>
              <a:rPr lang="en-US" sz="2800" dirty="0">
                <a:solidFill>
                  <a:srgbClr val="005694"/>
                </a:solidFill>
                <a:latin typeface="Arial" panose="020B0604020202020204" pitchFamily="34" charset="0"/>
                <a:cs typeface="Arial" panose="020B0604020202020204" pitchFamily="34" charset="0"/>
              </a:rPr>
              <a:t>You have a key or code to the front door of your home.</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970515">
            <a:off x="4813777" y="3753330"/>
            <a:ext cx="4443737" cy="2549568"/>
          </a:xfrm>
          <a:prstGeom prst="rect">
            <a:avLst/>
          </a:prstGeom>
        </p:spPr>
      </p:pic>
    </p:spTree>
    <p:extLst>
      <p:ext uri="{BB962C8B-B14F-4D97-AF65-F5344CB8AC3E}">
        <p14:creationId xmlns:p14="http://schemas.microsoft.com/office/powerpoint/2010/main" val="371516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New CMS Regulations</a:t>
            </a:r>
          </a:p>
          <a:p>
            <a:pPr lvl="1"/>
            <a:r>
              <a:rPr lang="en-US" sz="2800" dirty="0">
                <a:solidFill>
                  <a:srgbClr val="005694"/>
                </a:solidFill>
                <a:latin typeface="Arial" panose="020B0604020202020204" pitchFamily="34" charset="0"/>
                <a:cs typeface="Arial" panose="020B0604020202020204" pitchFamily="34" charset="0"/>
              </a:rPr>
              <a:t>#2b. Choice of Living Arrangements/ Roommate</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7" name="TextBox 6"/>
          <p:cNvSpPr txBox="1"/>
          <p:nvPr/>
        </p:nvSpPr>
        <p:spPr>
          <a:xfrm>
            <a:off x="431721" y="1925663"/>
            <a:ext cx="8763000" cy="4585871"/>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005694"/>
                </a:solidFill>
                <a:latin typeface="Arial" panose="020B0604020202020204" pitchFamily="34" charset="0"/>
                <a:cs typeface="Arial" panose="020B0604020202020204" pitchFamily="34" charset="0"/>
              </a:rPr>
              <a:t>Do you have a roommate?</a:t>
            </a:r>
          </a:p>
          <a:p>
            <a:pPr marL="342900" indent="-342900">
              <a:buFont typeface="Arial" panose="020B0604020202020204" pitchFamily="34" charset="0"/>
              <a:buChar char="•"/>
            </a:pPr>
            <a:r>
              <a:rPr lang="en-US" sz="3200" dirty="0">
                <a:solidFill>
                  <a:srgbClr val="005694"/>
                </a:solidFill>
                <a:latin typeface="Arial" panose="020B0604020202020204" pitchFamily="34" charset="0"/>
                <a:cs typeface="Arial" panose="020B0604020202020204" pitchFamily="34" charset="0"/>
              </a:rPr>
              <a:t>Do you want your own room?</a:t>
            </a:r>
          </a:p>
          <a:p>
            <a:pPr marL="342900" indent="-342900">
              <a:buFont typeface="Arial" panose="020B0604020202020204" pitchFamily="34" charset="0"/>
              <a:buChar char="•"/>
            </a:pPr>
            <a:r>
              <a:rPr lang="en-US" sz="3200" dirty="0">
                <a:solidFill>
                  <a:srgbClr val="005694"/>
                </a:solidFill>
                <a:latin typeface="Arial" panose="020B0604020202020204" pitchFamily="34" charset="0"/>
                <a:cs typeface="Arial" panose="020B0604020202020204" pitchFamily="34" charset="0"/>
              </a:rPr>
              <a:t>Do you have privacy?</a:t>
            </a:r>
          </a:p>
          <a:p>
            <a:pPr marL="342900" indent="-342900">
              <a:buFont typeface="Arial" panose="020B0604020202020204" pitchFamily="34" charset="0"/>
              <a:buChar char="•"/>
            </a:pPr>
            <a:endParaRPr lang="en-US" sz="3200" dirty="0">
              <a:solidFill>
                <a:srgbClr val="00569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rgbClr val="00569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solidFill>
                  <a:srgbClr val="005694"/>
                </a:solidFill>
                <a:latin typeface="Arial" panose="020B0604020202020204" pitchFamily="34" charset="0"/>
                <a:cs typeface="Arial" panose="020B0604020202020204" pitchFamily="34" charset="0"/>
              </a:rPr>
              <a:t>Your Independent Service Coordinator and Staff will ASK you about this a lot!!  Think about what you want</a:t>
            </a:r>
            <a:r>
              <a:rPr lang="en-US" sz="2500" dirty="0">
                <a:solidFill>
                  <a:srgbClr val="005694"/>
                </a:solidFill>
                <a:latin typeface="Arial" panose="020B0604020202020204" pitchFamily="34" charset="0"/>
                <a:cs typeface="Arial" panose="020B0604020202020204" pitchFamily="34" charset="0"/>
              </a:rPr>
              <a:t>!</a:t>
            </a:r>
          </a:p>
          <a:p>
            <a:endParaRPr lang="en-US" dirty="0">
              <a:solidFill>
                <a:srgbClr val="005694"/>
              </a:solidFill>
            </a:endParaRPr>
          </a:p>
          <a:p>
            <a:endParaRPr lang="en-US" dirty="0">
              <a:solidFill>
                <a:srgbClr val="005694"/>
              </a:solidFill>
            </a:endParaRPr>
          </a:p>
        </p:txBody>
      </p:sp>
      <p:pic>
        <p:nvPicPr>
          <p:cNvPr id="5" name="Picture 4">
            <a:extLst>
              <a:ext uri="{FF2B5EF4-FFF2-40B4-BE49-F238E27FC236}">
                <a16:creationId xmlns:a16="http://schemas.microsoft.com/office/drawing/2014/main" id="{F20D85E4-0CD3-40D1-B194-E50D298B326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48400" y="2133600"/>
            <a:ext cx="2737971" cy="1614051"/>
          </a:xfrm>
          <a:prstGeom prst="rect">
            <a:avLst/>
          </a:prstGeom>
        </p:spPr>
      </p:pic>
    </p:spTree>
    <p:extLst>
      <p:ext uri="{BB962C8B-B14F-4D97-AF65-F5344CB8AC3E}">
        <p14:creationId xmlns:p14="http://schemas.microsoft.com/office/powerpoint/2010/main" val="25041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1295400"/>
            <a:ext cx="4275841" cy="5184457"/>
          </a:xfrm>
          <a:prstGeom prst="rect">
            <a:avLst/>
          </a:prstGeom>
        </p:spPr>
      </p:pic>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New CMS Rules for Providers</a:t>
            </a:r>
          </a:p>
          <a:p>
            <a:pPr lvl="1"/>
            <a:r>
              <a:rPr lang="en-US" sz="2800" dirty="0">
                <a:solidFill>
                  <a:srgbClr val="005694"/>
                </a:solidFill>
                <a:latin typeface="Arial" panose="020B0604020202020204" pitchFamily="34" charset="0"/>
                <a:cs typeface="Arial" panose="020B0604020202020204" pitchFamily="34" charset="0"/>
              </a:rPr>
              <a:t>#2c. Your Personal Style</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6" name="TextBox 5"/>
          <p:cNvSpPr txBox="1"/>
          <p:nvPr/>
        </p:nvSpPr>
        <p:spPr>
          <a:xfrm>
            <a:off x="4648200" y="1676400"/>
            <a:ext cx="4038600" cy="2677656"/>
          </a:xfrm>
          <a:prstGeom prst="rect">
            <a:avLst/>
          </a:prstGeom>
          <a:noFill/>
        </p:spPr>
        <p:txBody>
          <a:bodyPr wrap="square" rtlCol="0">
            <a:spAutoFit/>
          </a:bodyPr>
          <a:lstStyle/>
          <a:p>
            <a:r>
              <a:rPr lang="en-US" sz="2800" dirty="0">
                <a:solidFill>
                  <a:srgbClr val="005694"/>
                </a:solidFill>
                <a:latin typeface="Arial" panose="020B0604020202020204" pitchFamily="34" charset="0"/>
                <a:cs typeface="Arial" panose="020B0604020202020204" pitchFamily="34" charset="0"/>
              </a:rPr>
              <a:t>You have the freedom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to furnish and decorate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your room or house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within the limits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of the lease or </a:t>
            </a:r>
          </a:p>
          <a:p>
            <a:r>
              <a:rPr lang="en-US" sz="2800" dirty="0">
                <a:solidFill>
                  <a:srgbClr val="005694"/>
                </a:solidFill>
                <a:latin typeface="Arial" panose="020B0604020202020204" pitchFamily="34" charset="0"/>
                <a:cs typeface="Arial" panose="020B0604020202020204" pitchFamily="34" charset="0"/>
              </a:rPr>
              <a:t>other agreement.</a:t>
            </a:r>
          </a:p>
        </p:txBody>
      </p:sp>
    </p:spTree>
    <p:extLst>
      <p:ext uri="{BB962C8B-B14F-4D97-AF65-F5344CB8AC3E}">
        <p14:creationId xmlns:p14="http://schemas.microsoft.com/office/powerpoint/2010/main" val="16540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76"/>
          <a:stretch/>
        </p:blipFill>
        <p:spPr>
          <a:xfrm>
            <a:off x="-83127" y="3095813"/>
            <a:ext cx="9303327" cy="3750211"/>
          </a:xfrm>
          <a:prstGeom prst="rect">
            <a:avLst/>
          </a:prstGeom>
        </p:spPr>
      </p:pic>
      <p:sp>
        <p:nvSpPr>
          <p:cNvPr id="10" name="Rectangle 9"/>
          <p:cNvSpPr/>
          <p:nvPr/>
        </p:nvSpPr>
        <p:spPr>
          <a:xfrm>
            <a:off x="748145" y="305204"/>
            <a:ext cx="8562110" cy="990196"/>
          </a:xfrm>
          <a:prstGeom prst="rect">
            <a:avLst/>
          </a:prstGeom>
          <a:noFill/>
          <a:ln w="38100">
            <a:solidFill>
              <a:srgbClr val="FF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rgbClr val="005694"/>
                </a:solidFill>
                <a:latin typeface="Arial" panose="020B0604020202020204" pitchFamily="34" charset="0"/>
                <a:cs typeface="Arial" panose="020B0604020202020204" pitchFamily="34" charset="0"/>
              </a:rPr>
              <a:t>New CMS Rules for Providers</a:t>
            </a:r>
          </a:p>
          <a:p>
            <a:pPr lvl="1"/>
            <a:r>
              <a:rPr lang="en-US" sz="2800" dirty="0">
                <a:solidFill>
                  <a:srgbClr val="005694"/>
                </a:solidFill>
                <a:latin typeface="Arial" panose="020B0604020202020204" pitchFamily="34" charset="0"/>
                <a:cs typeface="Arial" panose="020B0604020202020204" pitchFamily="34" charset="0"/>
              </a:rPr>
              <a:t>#3. Schedules and Activities</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1450" y="216544"/>
            <a:ext cx="878032" cy="1307456"/>
          </a:xfrm>
          <a:prstGeom prst="rect">
            <a:avLst/>
          </a:prstGeom>
        </p:spPr>
      </p:pic>
      <p:sp>
        <p:nvSpPr>
          <p:cNvPr id="3" name="Rectangle 2"/>
          <p:cNvSpPr/>
          <p:nvPr/>
        </p:nvSpPr>
        <p:spPr>
          <a:xfrm>
            <a:off x="-152399" y="6387745"/>
            <a:ext cx="9462654" cy="622655"/>
          </a:xfrm>
          <a:prstGeom prst="rect">
            <a:avLst/>
          </a:prstGeom>
          <a:solidFill>
            <a:srgbClr val="00569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latin typeface="Arial" panose="020B0604020202020204" pitchFamily="34" charset="0"/>
                <a:cs typeface="Arial" panose="020B0604020202020204" pitchFamily="34" charset="0"/>
              </a:rPr>
              <a:t>HCBS - A.C.T     </a:t>
            </a:r>
            <a:r>
              <a:rPr lang="en-US" sz="1600" dirty="0">
                <a:solidFill>
                  <a:srgbClr val="FF895A"/>
                </a:solidFill>
                <a:latin typeface="Arial" panose="020B0604020202020204" pitchFamily="34" charset="0"/>
                <a:cs typeface="Arial" panose="020B0604020202020204" pitchFamily="34" charset="0"/>
              </a:rPr>
              <a:t>advocates creating transformation    </a:t>
            </a:r>
            <a:r>
              <a:rPr lang="en-US" sz="1600" dirty="0">
                <a:latin typeface="Arial" panose="020B0604020202020204" pitchFamily="34" charset="0"/>
                <a:cs typeface="Arial" panose="020B0604020202020204" pitchFamily="34" charset="0"/>
              </a:rPr>
              <a:t>                        wwww.c-q-l.org</a:t>
            </a:r>
            <a:r>
              <a:rPr lang="en-US" sz="1600" dirty="0">
                <a:solidFill>
                  <a:srgbClr val="FF895A"/>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HCBS-ACT</a:t>
            </a:r>
          </a:p>
        </p:txBody>
      </p:sp>
      <p:sp>
        <p:nvSpPr>
          <p:cNvPr id="6" name="TextBox 5"/>
          <p:cNvSpPr txBox="1"/>
          <p:nvPr/>
        </p:nvSpPr>
        <p:spPr>
          <a:xfrm>
            <a:off x="381001" y="1676400"/>
            <a:ext cx="8305799" cy="1384995"/>
          </a:xfrm>
          <a:prstGeom prst="rect">
            <a:avLst/>
          </a:prstGeom>
          <a:noFill/>
        </p:spPr>
        <p:txBody>
          <a:bodyPr wrap="square" rtlCol="0">
            <a:spAutoFit/>
          </a:bodyPr>
          <a:lstStyle/>
          <a:p>
            <a:r>
              <a:rPr lang="en-US" sz="2800" dirty="0">
                <a:solidFill>
                  <a:srgbClr val="005694"/>
                </a:solidFill>
                <a:latin typeface="Arial" panose="020B0604020202020204" pitchFamily="34" charset="0"/>
                <a:cs typeface="Arial" panose="020B0604020202020204" pitchFamily="34" charset="0"/>
              </a:rPr>
              <a:t>You have freedom and support </a:t>
            </a:r>
            <a:br>
              <a:rPr lang="en-US" sz="2800" dirty="0">
                <a:solidFill>
                  <a:srgbClr val="005694"/>
                </a:solidFill>
                <a:latin typeface="Arial" panose="020B0604020202020204" pitchFamily="34" charset="0"/>
                <a:cs typeface="Arial" panose="020B0604020202020204" pitchFamily="34" charset="0"/>
              </a:rPr>
            </a:br>
            <a:r>
              <a:rPr lang="en-US" sz="2800" dirty="0">
                <a:solidFill>
                  <a:srgbClr val="005694"/>
                </a:solidFill>
                <a:latin typeface="Arial" panose="020B0604020202020204" pitchFamily="34" charset="0"/>
                <a:cs typeface="Arial" panose="020B0604020202020204" pitchFamily="34" charset="0"/>
              </a:rPr>
              <a:t>to </a:t>
            </a:r>
            <a:r>
              <a:rPr lang="en-US" sz="2800" b="1" dirty="0">
                <a:solidFill>
                  <a:srgbClr val="005694"/>
                </a:solidFill>
                <a:highlight>
                  <a:srgbClr val="FFFF00"/>
                </a:highlight>
                <a:latin typeface="Arial" panose="020B0604020202020204" pitchFamily="34" charset="0"/>
                <a:cs typeface="Arial" panose="020B0604020202020204" pitchFamily="34" charset="0"/>
              </a:rPr>
              <a:t>control your schedule and activities </a:t>
            </a:r>
            <a:r>
              <a:rPr lang="en-US" sz="2800" b="1" dirty="0">
                <a:solidFill>
                  <a:srgbClr val="005694"/>
                </a:solidFill>
                <a:latin typeface="Arial" panose="020B0604020202020204" pitchFamily="34" charset="0"/>
                <a:cs typeface="Arial" panose="020B0604020202020204" pitchFamily="34" charset="0"/>
              </a:rPr>
              <a:t>and have </a:t>
            </a:r>
            <a:r>
              <a:rPr lang="en-US" sz="2800" b="1" dirty="0">
                <a:solidFill>
                  <a:srgbClr val="005694"/>
                </a:solidFill>
                <a:highlight>
                  <a:srgbClr val="FFFF00"/>
                </a:highlight>
                <a:latin typeface="Arial" panose="020B0604020202020204" pitchFamily="34" charset="0"/>
                <a:cs typeface="Arial" panose="020B0604020202020204" pitchFamily="34" charset="0"/>
              </a:rPr>
              <a:t>access to food at any time</a:t>
            </a:r>
            <a:r>
              <a:rPr lang="en-US" sz="2800" dirty="0">
                <a:solidFill>
                  <a:srgbClr val="00569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714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QL PowerPoint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SLIDES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ISC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INTRO SLIDES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HEM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THEM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SARAH PP template</Template>
  <TotalTime>13225</TotalTime>
  <Words>2459</Words>
  <Application>Microsoft Office PowerPoint</Application>
  <PresentationFormat>On-screen Show (4:3)</PresentationFormat>
  <Paragraphs>249</Paragraphs>
  <Slides>29</Slides>
  <Notes>29</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29</vt:i4>
      </vt:variant>
    </vt:vector>
  </HeadingPairs>
  <TitlesOfParts>
    <vt:vector size="39" baseType="lpstr">
      <vt:lpstr>Arial</vt:lpstr>
      <vt:lpstr>Calibri</vt:lpstr>
      <vt:lpstr>CQL PowerPoint 2014</vt:lpstr>
      <vt:lpstr>INTRO SLIDES 2</vt:lpstr>
      <vt:lpstr>THEME 1</vt:lpstr>
      <vt:lpstr>THEME 2</vt:lpstr>
      <vt:lpstr>MISC SLIDES</vt:lpstr>
      <vt:lpstr>1_INTRO SLIDES 1</vt:lpstr>
      <vt:lpstr>1_THEME 1</vt:lpstr>
      <vt:lpstr>2_THEME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Gimson</dc:creator>
  <cp:lastModifiedBy>kathy carmody</cp:lastModifiedBy>
  <cp:revision>458</cp:revision>
  <cp:lastPrinted>2018-04-24T17:35:30Z</cp:lastPrinted>
  <dcterms:created xsi:type="dcterms:W3CDTF">2015-03-13T19:20:33Z</dcterms:created>
  <dcterms:modified xsi:type="dcterms:W3CDTF">2022-02-22T13:17:24Z</dcterms:modified>
</cp:coreProperties>
</file>